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70" r:id="rId5"/>
    <p:sldId id="271" r:id="rId6"/>
    <p:sldId id="258" r:id="rId7"/>
    <p:sldId id="259" r:id="rId8"/>
    <p:sldId id="260" r:id="rId9"/>
    <p:sldId id="261" r:id="rId10"/>
    <p:sldId id="265" r:id="rId11"/>
    <p:sldId id="272" r:id="rId12"/>
    <p:sldId id="273" r:id="rId13"/>
    <p:sldId id="274" r:id="rId14"/>
    <p:sldId id="275" r:id="rId15"/>
    <p:sldId id="282" r:id="rId16"/>
    <p:sldId id="283" r:id="rId17"/>
    <p:sldId id="284" r:id="rId18"/>
    <p:sldId id="285" r:id="rId19"/>
    <p:sldId id="286" r:id="rId20"/>
    <p:sldId id="287" r:id="rId21"/>
    <p:sldId id="315" r:id="rId22"/>
    <p:sldId id="316" r:id="rId23"/>
    <p:sldId id="317" r:id="rId24"/>
    <p:sldId id="318" r:id="rId25"/>
    <p:sldId id="291" r:id="rId26"/>
    <p:sldId id="292" r:id="rId27"/>
    <p:sldId id="293" r:id="rId28"/>
    <p:sldId id="294" r:id="rId29"/>
    <p:sldId id="295" r:id="rId30"/>
    <p:sldId id="296" r:id="rId31"/>
    <p:sldId id="297" r:id="rId32"/>
    <p:sldId id="298" r:id="rId33"/>
    <p:sldId id="299" r:id="rId34"/>
    <p:sldId id="300" r:id="rId35"/>
    <p:sldId id="301" r:id="rId36"/>
    <p:sldId id="319" r:id="rId37"/>
    <p:sldId id="320" r:id="rId38"/>
    <p:sldId id="321" r:id="rId39"/>
    <p:sldId id="322" r:id="rId40"/>
    <p:sldId id="266" r:id="rId41"/>
    <p:sldId id="267" r:id="rId42"/>
    <p:sldId id="268" r:id="rId43"/>
    <p:sldId id="276" r:id="rId44"/>
    <p:sldId id="277" r:id="rId45"/>
    <p:sldId id="278" r:id="rId46"/>
    <p:sldId id="279" r:id="rId47"/>
    <p:sldId id="280" r:id="rId48"/>
    <p:sldId id="281" r:id="rId49"/>
    <p:sldId id="262" r:id="rId50"/>
    <p:sldId id="288" r:id="rId51"/>
    <p:sldId id="289" r:id="rId52"/>
    <p:sldId id="290" r:id="rId53"/>
    <p:sldId id="263" r:id="rId54"/>
    <p:sldId id="264"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23" r:id="rId69"/>
    <p:sldId id="324" r:id="rId70"/>
    <p:sldId id="325" r:id="rId71"/>
    <p:sldId id="327" r:id="rId72"/>
    <p:sldId id="326" r:id="rId73"/>
    <p:sldId id="328" r:id="rId74"/>
    <p:sldId id="329" r:id="rId75"/>
    <p:sldId id="330" r:id="rId76"/>
    <p:sldId id="331" r:id="rId77"/>
    <p:sldId id="332" r:id="rId78"/>
    <p:sldId id="33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B8C929-BCED-401C-AC8C-C301389112A2}"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IN"/>
        </a:p>
      </dgm:t>
    </dgm:pt>
    <dgm:pt modelId="{D10FDBF4-30B9-45E3-9542-76FB95C1194D}">
      <dgm:prSet phldrT="[Text]"/>
      <dgm:spPr/>
      <dgm:t>
        <a:bodyPr/>
        <a:lstStyle/>
        <a:p>
          <a:r>
            <a:rPr lang="en-US" dirty="0"/>
            <a:t>R</a:t>
          </a:r>
          <a:endParaRPr lang="en-IN" dirty="0"/>
        </a:p>
      </dgm:t>
    </dgm:pt>
    <dgm:pt modelId="{8352F1CA-3B56-4110-B5C0-713025CD9E06}" type="parTrans" cxnId="{BACDE767-0B65-40CE-A443-A16CCC2AC481}">
      <dgm:prSet/>
      <dgm:spPr/>
      <dgm:t>
        <a:bodyPr/>
        <a:lstStyle/>
        <a:p>
          <a:endParaRPr lang="en-IN"/>
        </a:p>
      </dgm:t>
    </dgm:pt>
    <dgm:pt modelId="{A672FE9F-230F-4F30-85E8-41728A301ED8}" type="sibTrans" cxnId="{BACDE767-0B65-40CE-A443-A16CCC2AC481}">
      <dgm:prSet/>
      <dgm:spPr/>
      <dgm:t>
        <a:bodyPr/>
        <a:lstStyle/>
        <a:p>
          <a:endParaRPr lang="en-IN"/>
        </a:p>
      </dgm:t>
    </dgm:pt>
    <dgm:pt modelId="{CB58868A-6A27-4692-ABF7-FA3230BAA872}">
      <dgm:prSet phldrT="[Text]"/>
      <dgm:spPr/>
      <dgm:t>
        <a:bodyPr/>
        <a:lstStyle/>
        <a:p>
          <a:r>
            <a:rPr lang="en-US" dirty="0"/>
            <a:t>R1</a:t>
          </a:r>
          <a:endParaRPr lang="en-IN" dirty="0"/>
        </a:p>
      </dgm:t>
    </dgm:pt>
    <dgm:pt modelId="{206DA4FE-B98D-404B-BD6D-3083D13C312B}" type="parTrans" cxnId="{DD70D1B5-A561-4425-B573-77E6CF3311F8}">
      <dgm:prSet/>
      <dgm:spPr/>
      <dgm:t>
        <a:bodyPr/>
        <a:lstStyle/>
        <a:p>
          <a:endParaRPr lang="en-IN"/>
        </a:p>
      </dgm:t>
    </dgm:pt>
    <dgm:pt modelId="{3DF2C194-6A35-4070-B8BA-E3624C0618D4}" type="sibTrans" cxnId="{DD70D1B5-A561-4425-B573-77E6CF3311F8}">
      <dgm:prSet/>
      <dgm:spPr/>
      <dgm:t>
        <a:bodyPr/>
        <a:lstStyle/>
        <a:p>
          <a:endParaRPr lang="en-IN"/>
        </a:p>
      </dgm:t>
    </dgm:pt>
    <dgm:pt modelId="{CB0CA09A-0D9E-4DC5-837C-200FF09F9FA9}">
      <dgm:prSet phldrT="[Text]"/>
      <dgm:spPr/>
      <dgm:t>
        <a:bodyPr/>
        <a:lstStyle/>
        <a:p>
          <a:r>
            <a:rPr lang="en-US" dirty="0"/>
            <a:t>R</a:t>
          </a:r>
          <a:endParaRPr lang="en-IN" dirty="0"/>
        </a:p>
      </dgm:t>
    </dgm:pt>
    <dgm:pt modelId="{33177100-5CAE-4EC5-B6E2-8EB2833E8ACE}" type="parTrans" cxnId="{411FA67B-5937-413C-A3FF-2DD6DD23F801}">
      <dgm:prSet/>
      <dgm:spPr/>
      <dgm:t>
        <a:bodyPr/>
        <a:lstStyle/>
        <a:p>
          <a:endParaRPr lang="en-IN"/>
        </a:p>
      </dgm:t>
    </dgm:pt>
    <dgm:pt modelId="{5AC97FC6-93E3-48CF-9619-25A58E21F070}" type="sibTrans" cxnId="{411FA67B-5937-413C-A3FF-2DD6DD23F801}">
      <dgm:prSet/>
      <dgm:spPr/>
      <dgm:t>
        <a:bodyPr/>
        <a:lstStyle/>
        <a:p>
          <a:endParaRPr lang="en-IN"/>
        </a:p>
      </dgm:t>
    </dgm:pt>
    <dgm:pt modelId="{E93CEB78-9DB8-4976-9AD3-CFCA96EA0E67}">
      <dgm:prSet phldrT="[Text]"/>
      <dgm:spPr/>
      <dgm:t>
        <a:bodyPr/>
        <a:lstStyle/>
        <a:p>
          <a:r>
            <a:rPr lang="en-US" dirty="0"/>
            <a:t>R2</a:t>
          </a:r>
          <a:endParaRPr lang="en-IN" dirty="0"/>
        </a:p>
      </dgm:t>
    </dgm:pt>
    <dgm:pt modelId="{D77BD624-843A-4419-9341-811493E2CF9C}" type="parTrans" cxnId="{CFB27CCC-711D-4ECB-A34E-0402C962EB5A}">
      <dgm:prSet/>
      <dgm:spPr/>
      <dgm:t>
        <a:bodyPr/>
        <a:lstStyle/>
        <a:p>
          <a:endParaRPr lang="en-IN"/>
        </a:p>
      </dgm:t>
    </dgm:pt>
    <dgm:pt modelId="{ACE7BD61-4A23-4922-991B-535E872A6366}" type="sibTrans" cxnId="{CFB27CCC-711D-4ECB-A34E-0402C962EB5A}">
      <dgm:prSet/>
      <dgm:spPr/>
      <dgm:t>
        <a:bodyPr/>
        <a:lstStyle/>
        <a:p>
          <a:endParaRPr lang="en-IN"/>
        </a:p>
      </dgm:t>
    </dgm:pt>
    <dgm:pt modelId="{1ECD0167-80E7-4C14-889A-51A65495BF7C}" type="pres">
      <dgm:prSet presAssocID="{BCB8C929-BCED-401C-AC8C-C301389112A2}" presName="Name0" presStyleCnt="0">
        <dgm:presLayoutVars>
          <dgm:dir/>
          <dgm:resizeHandles val="exact"/>
        </dgm:presLayoutVars>
      </dgm:prSet>
      <dgm:spPr/>
    </dgm:pt>
    <dgm:pt modelId="{0AA89503-7C72-434C-B9BE-973EF1C40162}" type="pres">
      <dgm:prSet presAssocID="{D10FDBF4-30B9-45E3-9542-76FB95C1194D}" presName="node" presStyleLbl="node1" presStyleIdx="0" presStyleCnt="4">
        <dgm:presLayoutVars>
          <dgm:bulletEnabled val="1"/>
        </dgm:presLayoutVars>
      </dgm:prSet>
      <dgm:spPr/>
    </dgm:pt>
    <dgm:pt modelId="{3821DB09-D288-4689-B2AC-9BF2379E5CAF}" type="pres">
      <dgm:prSet presAssocID="{A672FE9F-230F-4F30-85E8-41728A301ED8}" presName="sibTrans" presStyleLbl="sibTrans2D1" presStyleIdx="0" presStyleCnt="4"/>
      <dgm:spPr/>
    </dgm:pt>
    <dgm:pt modelId="{9E0F8566-97FF-44C3-8B2F-4684D4DA886C}" type="pres">
      <dgm:prSet presAssocID="{A672FE9F-230F-4F30-85E8-41728A301ED8}" presName="connectorText" presStyleLbl="sibTrans2D1" presStyleIdx="0" presStyleCnt="4"/>
      <dgm:spPr/>
    </dgm:pt>
    <dgm:pt modelId="{792CB6B5-EFB3-4007-8A0D-C0CC91E26493}" type="pres">
      <dgm:prSet presAssocID="{CB58868A-6A27-4692-ABF7-FA3230BAA872}" presName="node" presStyleLbl="node1" presStyleIdx="1" presStyleCnt="4">
        <dgm:presLayoutVars>
          <dgm:bulletEnabled val="1"/>
        </dgm:presLayoutVars>
      </dgm:prSet>
      <dgm:spPr/>
    </dgm:pt>
    <dgm:pt modelId="{7DF9FC19-3BC5-4446-AEC7-7DAFEEDBF5E1}" type="pres">
      <dgm:prSet presAssocID="{3DF2C194-6A35-4070-B8BA-E3624C0618D4}" presName="sibTrans" presStyleLbl="sibTrans2D1" presStyleIdx="1" presStyleCnt="4"/>
      <dgm:spPr/>
    </dgm:pt>
    <dgm:pt modelId="{05DF47CE-ECDB-4CC5-ACE5-2735241DEA79}" type="pres">
      <dgm:prSet presAssocID="{3DF2C194-6A35-4070-B8BA-E3624C0618D4}" presName="connectorText" presStyleLbl="sibTrans2D1" presStyleIdx="1" presStyleCnt="4"/>
      <dgm:spPr/>
    </dgm:pt>
    <dgm:pt modelId="{FC8CCF35-63D1-4C6B-A887-CB8B2C421EF4}" type="pres">
      <dgm:prSet presAssocID="{CB0CA09A-0D9E-4DC5-837C-200FF09F9FA9}" presName="node" presStyleLbl="node1" presStyleIdx="2" presStyleCnt="4">
        <dgm:presLayoutVars>
          <dgm:bulletEnabled val="1"/>
        </dgm:presLayoutVars>
      </dgm:prSet>
      <dgm:spPr/>
    </dgm:pt>
    <dgm:pt modelId="{57EFEB6E-1A23-41F3-93AE-DFAC4CCCBE88}" type="pres">
      <dgm:prSet presAssocID="{5AC97FC6-93E3-48CF-9619-25A58E21F070}" presName="sibTrans" presStyleLbl="sibTrans2D1" presStyleIdx="2" presStyleCnt="4"/>
      <dgm:spPr/>
    </dgm:pt>
    <dgm:pt modelId="{222C5495-D1AF-4BD4-89D7-61C8BCC983D9}" type="pres">
      <dgm:prSet presAssocID="{5AC97FC6-93E3-48CF-9619-25A58E21F070}" presName="connectorText" presStyleLbl="sibTrans2D1" presStyleIdx="2" presStyleCnt="4"/>
      <dgm:spPr/>
    </dgm:pt>
    <dgm:pt modelId="{E268E404-C380-426F-A274-231F09FB266D}" type="pres">
      <dgm:prSet presAssocID="{E93CEB78-9DB8-4976-9AD3-CFCA96EA0E67}" presName="node" presStyleLbl="node1" presStyleIdx="3" presStyleCnt="4">
        <dgm:presLayoutVars>
          <dgm:bulletEnabled val="1"/>
        </dgm:presLayoutVars>
      </dgm:prSet>
      <dgm:spPr/>
    </dgm:pt>
    <dgm:pt modelId="{0E93862B-C418-4650-92F1-2E807A94C236}" type="pres">
      <dgm:prSet presAssocID="{ACE7BD61-4A23-4922-991B-535E872A6366}" presName="sibTrans" presStyleLbl="sibTrans2D1" presStyleIdx="3" presStyleCnt="4"/>
      <dgm:spPr/>
    </dgm:pt>
    <dgm:pt modelId="{1573D106-AA77-46FA-91FF-D4A1808D6E22}" type="pres">
      <dgm:prSet presAssocID="{ACE7BD61-4A23-4922-991B-535E872A6366}" presName="connectorText" presStyleLbl="sibTrans2D1" presStyleIdx="3" presStyleCnt="4"/>
      <dgm:spPr/>
    </dgm:pt>
  </dgm:ptLst>
  <dgm:cxnLst>
    <dgm:cxn modelId="{EA053317-40AF-41C4-8FA3-6DDF58395130}" type="presOf" srcId="{E93CEB78-9DB8-4976-9AD3-CFCA96EA0E67}" destId="{E268E404-C380-426F-A274-231F09FB266D}" srcOrd="0" destOrd="0" presId="urn:microsoft.com/office/officeart/2005/8/layout/cycle7"/>
    <dgm:cxn modelId="{6AE52E25-D93B-4EDB-984C-0BC7A74A00BE}" type="presOf" srcId="{ACE7BD61-4A23-4922-991B-535E872A6366}" destId="{0E93862B-C418-4650-92F1-2E807A94C236}" srcOrd="0" destOrd="0" presId="urn:microsoft.com/office/officeart/2005/8/layout/cycle7"/>
    <dgm:cxn modelId="{0BC96B3E-2B11-4802-96C3-3D27B9EE3712}" type="presOf" srcId="{ACE7BD61-4A23-4922-991B-535E872A6366}" destId="{1573D106-AA77-46FA-91FF-D4A1808D6E22}" srcOrd="1" destOrd="0" presId="urn:microsoft.com/office/officeart/2005/8/layout/cycle7"/>
    <dgm:cxn modelId="{E3B1DE5B-B5C0-408C-9A31-E518A7ADA54C}" type="presOf" srcId="{5AC97FC6-93E3-48CF-9619-25A58E21F070}" destId="{222C5495-D1AF-4BD4-89D7-61C8BCC983D9}" srcOrd="1" destOrd="0" presId="urn:microsoft.com/office/officeart/2005/8/layout/cycle7"/>
    <dgm:cxn modelId="{BACDE767-0B65-40CE-A443-A16CCC2AC481}" srcId="{BCB8C929-BCED-401C-AC8C-C301389112A2}" destId="{D10FDBF4-30B9-45E3-9542-76FB95C1194D}" srcOrd="0" destOrd="0" parTransId="{8352F1CA-3B56-4110-B5C0-713025CD9E06}" sibTransId="{A672FE9F-230F-4F30-85E8-41728A301ED8}"/>
    <dgm:cxn modelId="{8AA43C70-6F48-4741-A204-04F2DDE0D9FB}" type="presOf" srcId="{A672FE9F-230F-4F30-85E8-41728A301ED8}" destId="{9E0F8566-97FF-44C3-8B2F-4684D4DA886C}" srcOrd="1" destOrd="0" presId="urn:microsoft.com/office/officeart/2005/8/layout/cycle7"/>
    <dgm:cxn modelId="{A5819670-5904-438C-9613-0A860384B6E8}" type="presOf" srcId="{3DF2C194-6A35-4070-B8BA-E3624C0618D4}" destId="{7DF9FC19-3BC5-4446-AEC7-7DAFEEDBF5E1}" srcOrd="0" destOrd="0" presId="urn:microsoft.com/office/officeart/2005/8/layout/cycle7"/>
    <dgm:cxn modelId="{992E8E73-09F3-4598-8FFE-1E75D8BF9F29}" type="presOf" srcId="{CB0CA09A-0D9E-4DC5-837C-200FF09F9FA9}" destId="{FC8CCF35-63D1-4C6B-A887-CB8B2C421EF4}" srcOrd="0" destOrd="0" presId="urn:microsoft.com/office/officeart/2005/8/layout/cycle7"/>
    <dgm:cxn modelId="{411FA67B-5937-413C-A3FF-2DD6DD23F801}" srcId="{BCB8C929-BCED-401C-AC8C-C301389112A2}" destId="{CB0CA09A-0D9E-4DC5-837C-200FF09F9FA9}" srcOrd="2" destOrd="0" parTransId="{33177100-5CAE-4EC5-B6E2-8EB2833E8ACE}" sibTransId="{5AC97FC6-93E3-48CF-9619-25A58E21F070}"/>
    <dgm:cxn modelId="{31DD2085-6A80-41A1-8AB5-4F72B63B2D31}" type="presOf" srcId="{A672FE9F-230F-4F30-85E8-41728A301ED8}" destId="{3821DB09-D288-4689-B2AC-9BF2379E5CAF}" srcOrd="0" destOrd="0" presId="urn:microsoft.com/office/officeart/2005/8/layout/cycle7"/>
    <dgm:cxn modelId="{DD70D1B5-A561-4425-B573-77E6CF3311F8}" srcId="{BCB8C929-BCED-401C-AC8C-C301389112A2}" destId="{CB58868A-6A27-4692-ABF7-FA3230BAA872}" srcOrd="1" destOrd="0" parTransId="{206DA4FE-B98D-404B-BD6D-3083D13C312B}" sibTransId="{3DF2C194-6A35-4070-B8BA-E3624C0618D4}"/>
    <dgm:cxn modelId="{3069AEC1-99DF-4B6F-BE5B-20113F9C09F3}" type="presOf" srcId="{D10FDBF4-30B9-45E3-9542-76FB95C1194D}" destId="{0AA89503-7C72-434C-B9BE-973EF1C40162}" srcOrd="0" destOrd="0" presId="urn:microsoft.com/office/officeart/2005/8/layout/cycle7"/>
    <dgm:cxn modelId="{420D22CB-5BFB-41D3-9927-E82DCD686B1E}" type="presOf" srcId="{5AC97FC6-93E3-48CF-9619-25A58E21F070}" destId="{57EFEB6E-1A23-41F3-93AE-DFAC4CCCBE88}" srcOrd="0" destOrd="0" presId="urn:microsoft.com/office/officeart/2005/8/layout/cycle7"/>
    <dgm:cxn modelId="{CFB27CCC-711D-4ECB-A34E-0402C962EB5A}" srcId="{BCB8C929-BCED-401C-AC8C-C301389112A2}" destId="{E93CEB78-9DB8-4976-9AD3-CFCA96EA0E67}" srcOrd="3" destOrd="0" parTransId="{D77BD624-843A-4419-9341-811493E2CF9C}" sibTransId="{ACE7BD61-4A23-4922-991B-535E872A6366}"/>
    <dgm:cxn modelId="{7E9A78E5-E543-47C0-97D5-8008E621BEE7}" type="presOf" srcId="{CB58868A-6A27-4692-ABF7-FA3230BAA872}" destId="{792CB6B5-EFB3-4007-8A0D-C0CC91E26493}" srcOrd="0" destOrd="0" presId="urn:microsoft.com/office/officeart/2005/8/layout/cycle7"/>
    <dgm:cxn modelId="{FB8BA3E9-B297-40C1-BD55-1CEC1D3FD379}" type="presOf" srcId="{BCB8C929-BCED-401C-AC8C-C301389112A2}" destId="{1ECD0167-80E7-4C14-889A-51A65495BF7C}" srcOrd="0" destOrd="0" presId="urn:microsoft.com/office/officeart/2005/8/layout/cycle7"/>
    <dgm:cxn modelId="{186CAAED-CBC2-42FC-8146-05E4404A3E41}" type="presOf" srcId="{3DF2C194-6A35-4070-B8BA-E3624C0618D4}" destId="{05DF47CE-ECDB-4CC5-ACE5-2735241DEA79}" srcOrd="1" destOrd="0" presId="urn:microsoft.com/office/officeart/2005/8/layout/cycle7"/>
    <dgm:cxn modelId="{22678EE9-9909-4823-B190-60D566CA5ADA}" type="presParOf" srcId="{1ECD0167-80E7-4C14-889A-51A65495BF7C}" destId="{0AA89503-7C72-434C-B9BE-973EF1C40162}" srcOrd="0" destOrd="0" presId="urn:microsoft.com/office/officeart/2005/8/layout/cycle7"/>
    <dgm:cxn modelId="{22EAC63D-6346-41D3-A859-E0347C867AA7}" type="presParOf" srcId="{1ECD0167-80E7-4C14-889A-51A65495BF7C}" destId="{3821DB09-D288-4689-B2AC-9BF2379E5CAF}" srcOrd="1" destOrd="0" presId="urn:microsoft.com/office/officeart/2005/8/layout/cycle7"/>
    <dgm:cxn modelId="{F0A57470-5BAE-4DA5-B6BF-016A27FD374C}" type="presParOf" srcId="{3821DB09-D288-4689-B2AC-9BF2379E5CAF}" destId="{9E0F8566-97FF-44C3-8B2F-4684D4DA886C}" srcOrd="0" destOrd="0" presId="urn:microsoft.com/office/officeart/2005/8/layout/cycle7"/>
    <dgm:cxn modelId="{702B2CCC-F7E6-41AE-AFDF-03F3BECDBBC7}" type="presParOf" srcId="{1ECD0167-80E7-4C14-889A-51A65495BF7C}" destId="{792CB6B5-EFB3-4007-8A0D-C0CC91E26493}" srcOrd="2" destOrd="0" presId="urn:microsoft.com/office/officeart/2005/8/layout/cycle7"/>
    <dgm:cxn modelId="{592C04C3-43C9-4C10-AA38-DF84BD874B5E}" type="presParOf" srcId="{1ECD0167-80E7-4C14-889A-51A65495BF7C}" destId="{7DF9FC19-3BC5-4446-AEC7-7DAFEEDBF5E1}" srcOrd="3" destOrd="0" presId="urn:microsoft.com/office/officeart/2005/8/layout/cycle7"/>
    <dgm:cxn modelId="{5A30ABCB-175B-4016-A2CE-D927E889DC93}" type="presParOf" srcId="{7DF9FC19-3BC5-4446-AEC7-7DAFEEDBF5E1}" destId="{05DF47CE-ECDB-4CC5-ACE5-2735241DEA79}" srcOrd="0" destOrd="0" presId="urn:microsoft.com/office/officeart/2005/8/layout/cycle7"/>
    <dgm:cxn modelId="{7EE9CDB0-6FF2-4C77-BFCE-65671F47573A}" type="presParOf" srcId="{1ECD0167-80E7-4C14-889A-51A65495BF7C}" destId="{FC8CCF35-63D1-4C6B-A887-CB8B2C421EF4}" srcOrd="4" destOrd="0" presId="urn:microsoft.com/office/officeart/2005/8/layout/cycle7"/>
    <dgm:cxn modelId="{BF5D54DD-AFE7-4506-81A5-C9ABD7066580}" type="presParOf" srcId="{1ECD0167-80E7-4C14-889A-51A65495BF7C}" destId="{57EFEB6E-1A23-41F3-93AE-DFAC4CCCBE88}" srcOrd="5" destOrd="0" presId="urn:microsoft.com/office/officeart/2005/8/layout/cycle7"/>
    <dgm:cxn modelId="{8CF84E70-0370-4A96-B7BC-8DE99A1A8E01}" type="presParOf" srcId="{57EFEB6E-1A23-41F3-93AE-DFAC4CCCBE88}" destId="{222C5495-D1AF-4BD4-89D7-61C8BCC983D9}" srcOrd="0" destOrd="0" presId="urn:microsoft.com/office/officeart/2005/8/layout/cycle7"/>
    <dgm:cxn modelId="{79F43C49-88C6-4FA3-8E8D-421F9C8B3128}" type="presParOf" srcId="{1ECD0167-80E7-4C14-889A-51A65495BF7C}" destId="{E268E404-C380-426F-A274-231F09FB266D}" srcOrd="6" destOrd="0" presId="urn:microsoft.com/office/officeart/2005/8/layout/cycle7"/>
    <dgm:cxn modelId="{26CE00E8-E5CA-4634-916F-6C8C162DE076}" type="presParOf" srcId="{1ECD0167-80E7-4C14-889A-51A65495BF7C}" destId="{0E93862B-C418-4650-92F1-2E807A94C236}" srcOrd="7" destOrd="0" presId="urn:microsoft.com/office/officeart/2005/8/layout/cycle7"/>
    <dgm:cxn modelId="{C54B6308-B68B-45AB-BC31-FD16F7C910E8}" type="presParOf" srcId="{0E93862B-C418-4650-92F1-2E807A94C236}" destId="{1573D106-AA77-46FA-91FF-D4A1808D6E22}"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89503-7C72-434C-B9BE-973EF1C40162}">
      <dsp:nvSpPr>
        <dsp:cNvPr id="0" name=""/>
        <dsp:cNvSpPr/>
      </dsp:nvSpPr>
      <dsp:spPr>
        <a:xfrm>
          <a:off x="896824" y="846"/>
          <a:ext cx="700168" cy="3500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t>
          </a:r>
          <a:endParaRPr lang="en-IN" sz="1500" kern="1200" dirty="0"/>
        </a:p>
      </dsp:txBody>
      <dsp:txXfrm>
        <a:off x="907078" y="11100"/>
        <a:ext cx="679660" cy="329576"/>
      </dsp:txXfrm>
    </dsp:sp>
    <dsp:sp modelId="{3821DB09-D288-4689-B2AC-9BF2379E5CAF}">
      <dsp:nvSpPr>
        <dsp:cNvPr id="0" name=""/>
        <dsp:cNvSpPr/>
      </dsp:nvSpPr>
      <dsp:spPr>
        <a:xfrm rot="2700000">
          <a:off x="1400805" y="450628"/>
          <a:ext cx="364216" cy="12252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37564" y="475134"/>
        <a:ext cx="290698" cy="73517"/>
      </dsp:txXfrm>
    </dsp:sp>
    <dsp:sp modelId="{792CB6B5-EFB3-4007-8A0D-C0CC91E26493}">
      <dsp:nvSpPr>
        <dsp:cNvPr id="0" name=""/>
        <dsp:cNvSpPr/>
      </dsp:nvSpPr>
      <dsp:spPr>
        <a:xfrm>
          <a:off x="1568833" y="672855"/>
          <a:ext cx="700168" cy="3500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R1</a:t>
          </a:r>
          <a:endParaRPr lang="en-IN" sz="1500" kern="1200" dirty="0"/>
        </a:p>
      </dsp:txBody>
      <dsp:txXfrm>
        <a:off x="1579087" y="683109"/>
        <a:ext cx="679660" cy="329576"/>
      </dsp:txXfrm>
    </dsp:sp>
    <dsp:sp modelId="{7DF9FC19-3BC5-4446-AEC7-7DAFEEDBF5E1}">
      <dsp:nvSpPr>
        <dsp:cNvPr id="0" name=""/>
        <dsp:cNvSpPr/>
      </dsp:nvSpPr>
      <dsp:spPr>
        <a:xfrm rot="8100000">
          <a:off x="1400805" y="1122637"/>
          <a:ext cx="364216" cy="12252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1437564" y="1147143"/>
        <a:ext cx="290698" cy="73517"/>
      </dsp:txXfrm>
    </dsp:sp>
    <dsp:sp modelId="{FC8CCF35-63D1-4C6B-A887-CB8B2C421EF4}">
      <dsp:nvSpPr>
        <dsp:cNvPr id="0" name=""/>
        <dsp:cNvSpPr/>
      </dsp:nvSpPr>
      <dsp:spPr>
        <a:xfrm>
          <a:off x="896824" y="1344864"/>
          <a:ext cx="700168" cy="3500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a:t>
          </a:r>
          <a:endParaRPr lang="en-IN" sz="1500" kern="1200" dirty="0"/>
        </a:p>
      </dsp:txBody>
      <dsp:txXfrm>
        <a:off x="907078" y="1355118"/>
        <a:ext cx="679660" cy="329576"/>
      </dsp:txXfrm>
    </dsp:sp>
    <dsp:sp modelId="{57EFEB6E-1A23-41F3-93AE-DFAC4CCCBE88}">
      <dsp:nvSpPr>
        <dsp:cNvPr id="0" name=""/>
        <dsp:cNvSpPr/>
      </dsp:nvSpPr>
      <dsp:spPr>
        <a:xfrm rot="13500000">
          <a:off x="728796" y="1122637"/>
          <a:ext cx="364216" cy="12252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765555" y="1147143"/>
        <a:ext cx="290698" cy="73517"/>
      </dsp:txXfrm>
    </dsp:sp>
    <dsp:sp modelId="{E268E404-C380-426F-A274-231F09FB266D}">
      <dsp:nvSpPr>
        <dsp:cNvPr id="0" name=""/>
        <dsp:cNvSpPr/>
      </dsp:nvSpPr>
      <dsp:spPr>
        <a:xfrm>
          <a:off x="224815" y="672855"/>
          <a:ext cx="700168" cy="3500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R2</a:t>
          </a:r>
          <a:endParaRPr lang="en-IN" sz="1500" kern="1200" dirty="0"/>
        </a:p>
      </dsp:txBody>
      <dsp:txXfrm>
        <a:off x="235069" y="683109"/>
        <a:ext cx="679660" cy="329576"/>
      </dsp:txXfrm>
    </dsp:sp>
    <dsp:sp modelId="{0E93862B-C418-4650-92F1-2E807A94C236}">
      <dsp:nvSpPr>
        <dsp:cNvPr id="0" name=""/>
        <dsp:cNvSpPr/>
      </dsp:nvSpPr>
      <dsp:spPr>
        <a:xfrm rot="18900000">
          <a:off x="728796" y="450628"/>
          <a:ext cx="364216" cy="12252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65555" y="475134"/>
        <a:ext cx="290698" cy="73517"/>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D4373-9093-4322-ADDA-601DC11E0B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D7A44A-DCAD-400A-9F2B-D7C1F66DDB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E97D2D-AE0F-49BF-A08F-FF648179C9A5}"/>
              </a:ext>
            </a:extLst>
          </p:cNvPr>
          <p:cNvSpPr>
            <a:spLocks noGrp="1"/>
          </p:cNvSpPr>
          <p:nvPr>
            <p:ph type="dt" sz="half" idx="10"/>
          </p:nvPr>
        </p:nvSpPr>
        <p:spPr/>
        <p:txBody>
          <a:bodyPr/>
          <a:lstStyle/>
          <a:p>
            <a:fld id="{344D4303-B1D5-421C-A32D-06173595DD48}" type="datetimeFigureOut">
              <a:rPr lang="en-IN" smtClean="0"/>
              <a:t>05-01-2022</a:t>
            </a:fld>
            <a:endParaRPr lang="en-IN"/>
          </a:p>
        </p:txBody>
      </p:sp>
      <p:sp>
        <p:nvSpPr>
          <p:cNvPr id="5" name="Footer Placeholder 4">
            <a:extLst>
              <a:ext uri="{FF2B5EF4-FFF2-40B4-BE49-F238E27FC236}">
                <a16:creationId xmlns:a16="http://schemas.microsoft.com/office/drawing/2014/main" id="{AFB81374-3F86-4737-9D16-E9684BC5A8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8DB63D-C51E-47C6-9D3F-B7F0F19309A7}"/>
              </a:ext>
            </a:extLst>
          </p:cNvPr>
          <p:cNvSpPr>
            <a:spLocks noGrp="1"/>
          </p:cNvSpPr>
          <p:nvPr>
            <p:ph type="sldNum" sz="quarter" idx="12"/>
          </p:nvPr>
        </p:nvSpPr>
        <p:spPr/>
        <p:txBody>
          <a:bodyPr/>
          <a:lstStyle/>
          <a:p>
            <a:fld id="{488B888E-5E62-4706-B5D0-DC18A127FDE7}" type="slidenum">
              <a:rPr lang="en-IN" smtClean="0"/>
              <a:t>‹#›</a:t>
            </a:fld>
            <a:endParaRPr lang="en-IN"/>
          </a:p>
        </p:txBody>
      </p:sp>
    </p:spTree>
    <p:extLst>
      <p:ext uri="{BB962C8B-B14F-4D97-AF65-F5344CB8AC3E}">
        <p14:creationId xmlns:p14="http://schemas.microsoft.com/office/powerpoint/2010/main" val="131154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C84D-53AA-4F1F-A022-ED2B959B5E4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4BA5C0-9226-4671-92E0-3CE3B9D5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07574B-789A-4B57-BA70-2E1D18F8EFFB}"/>
              </a:ext>
            </a:extLst>
          </p:cNvPr>
          <p:cNvSpPr>
            <a:spLocks noGrp="1"/>
          </p:cNvSpPr>
          <p:nvPr>
            <p:ph type="dt" sz="half" idx="10"/>
          </p:nvPr>
        </p:nvSpPr>
        <p:spPr/>
        <p:txBody>
          <a:bodyPr/>
          <a:lstStyle/>
          <a:p>
            <a:fld id="{344D4303-B1D5-421C-A32D-06173595DD48}" type="datetimeFigureOut">
              <a:rPr lang="en-IN" smtClean="0"/>
              <a:t>05-01-2022</a:t>
            </a:fld>
            <a:endParaRPr lang="en-IN"/>
          </a:p>
        </p:txBody>
      </p:sp>
      <p:sp>
        <p:nvSpPr>
          <p:cNvPr id="5" name="Footer Placeholder 4">
            <a:extLst>
              <a:ext uri="{FF2B5EF4-FFF2-40B4-BE49-F238E27FC236}">
                <a16:creationId xmlns:a16="http://schemas.microsoft.com/office/drawing/2014/main" id="{260D243A-946B-4E2E-88C9-14B64ACD83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11FB9F-C37B-45BF-8466-F08C547362C9}"/>
              </a:ext>
            </a:extLst>
          </p:cNvPr>
          <p:cNvSpPr>
            <a:spLocks noGrp="1"/>
          </p:cNvSpPr>
          <p:nvPr>
            <p:ph type="sldNum" sz="quarter" idx="12"/>
          </p:nvPr>
        </p:nvSpPr>
        <p:spPr/>
        <p:txBody>
          <a:bodyPr/>
          <a:lstStyle/>
          <a:p>
            <a:fld id="{488B888E-5E62-4706-B5D0-DC18A127FDE7}" type="slidenum">
              <a:rPr lang="en-IN" smtClean="0"/>
              <a:t>‹#›</a:t>
            </a:fld>
            <a:endParaRPr lang="en-IN"/>
          </a:p>
        </p:txBody>
      </p:sp>
    </p:spTree>
    <p:extLst>
      <p:ext uri="{BB962C8B-B14F-4D97-AF65-F5344CB8AC3E}">
        <p14:creationId xmlns:p14="http://schemas.microsoft.com/office/powerpoint/2010/main" val="158363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781F2-5442-4A82-8DEC-915160FB97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05C706-7EF2-4A1A-9A75-6C75B4F613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6C6952-695A-494D-83FF-C09E68FE0218}"/>
              </a:ext>
            </a:extLst>
          </p:cNvPr>
          <p:cNvSpPr>
            <a:spLocks noGrp="1"/>
          </p:cNvSpPr>
          <p:nvPr>
            <p:ph type="dt" sz="half" idx="10"/>
          </p:nvPr>
        </p:nvSpPr>
        <p:spPr/>
        <p:txBody>
          <a:bodyPr/>
          <a:lstStyle/>
          <a:p>
            <a:fld id="{344D4303-B1D5-421C-A32D-06173595DD48}" type="datetimeFigureOut">
              <a:rPr lang="en-IN" smtClean="0"/>
              <a:t>05-01-2022</a:t>
            </a:fld>
            <a:endParaRPr lang="en-IN"/>
          </a:p>
        </p:txBody>
      </p:sp>
      <p:sp>
        <p:nvSpPr>
          <p:cNvPr id="5" name="Footer Placeholder 4">
            <a:extLst>
              <a:ext uri="{FF2B5EF4-FFF2-40B4-BE49-F238E27FC236}">
                <a16:creationId xmlns:a16="http://schemas.microsoft.com/office/drawing/2014/main" id="{D6BEF87F-29CD-4253-ADD4-1DE54F01E5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8FADC3-92E4-4F87-8542-AB9FE2A061F5}"/>
              </a:ext>
            </a:extLst>
          </p:cNvPr>
          <p:cNvSpPr>
            <a:spLocks noGrp="1"/>
          </p:cNvSpPr>
          <p:nvPr>
            <p:ph type="sldNum" sz="quarter" idx="12"/>
          </p:nvPr>
        </p:nvSpPr>
        <p:spPr/>
        <p:txBody>
          <a:bodyPr/>
          <a:lstStyle/>
          <a:p>
            <a:fld id="{488B888E-5E62-4706-B5D0-DC18A127FDE7}" type="slidenum">
              <a:rPr lang="en-IN" smtClean="0"/>
              <a:t>‹#›</a:t>
            </a:fld>
            <a:endParaRPr lang="en-IN"/>
          </a:p>
        </p:txBody>
      </p:sp>
    </p:spTree>
    <p:extLst>
      <p:ext uri="{BB962C8B-B14F-4D97-AF65-F5344CB8AC3E}">
        <p14:creationId xmlns:p14="http://schemas.microsoft.com/office/powerpoint/2010/main" val="814832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D2422-E752-4D10-899E-758DABC8CC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E34084-5910-4A59-B166-CE24EA351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2898F8-B43A-4782-8798-F7B2BB0FBD5E}"/>
              </a:ext>
            </a:extLst>
          </p:cNvPr>
          <p:cNvSpPr>
            <a:spLocks noGrp="1"/>
          </p:cNvSpPr>
          <p:nvPr>
            <p:ph type="dt" sz="half" idx="10"/>
          </p:nvPr>
        </p:nvSpPr>
        <p:spPr/>
        <p:txBody>
          <a:bodyPr/>
          <a:lstStyle/>
          <a:p>
            <a:fld id="{344D4303-B1D5-421C-A32D-06173595DD48}" type="datetimeFigureOut">
              <a:rPr lang="en-IN" smtClean="0"/>
              <a:t>05-01-2022</a:t>
            </a:fld>
            <a:endParaRPr lang="en-IN"/>
          </a:p>
        </p:txBody>
      </p:sp>
      <p:sp>
        <p:nvSpPr>
          <p:cNvPr id="5" name="Footer Placeholder 4">
            <a:extLst>
              <a:ext uri="{FF2B5EF4-FFF2-40B4-BE49-F238E27FC236}">
                <a16:creationId xmlns:a16="http://schemas.microsoft.com/office/drawing/2014/main" id="{69CFB7CE-1600-4D35-BBD1-00AAA7E487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C5389B-BCD8-4A81-B02F-7AB7DF91A7E2}"/>
              </a:ext>
            </a:extLst>
          </p:cNvPr>
          <p:cNvSpPr>
            <a:spLocks noGrp="1"/>
          </p:cNvSpPr>
          <p:nvPr>
            <p:ph type="sldNum" sz="quarter" idx="12"/>
          </p:nvPr>
        </p:nvSpPr>
        <p:spPr/>
        <p:txBody>
          <a:bodyPr/>
          <a:lstStyle/>
          <a:p>
            <a:fld id="{488B888E-5E62-4706-B5D0-DC18A127FDE7}" type="slidenum">
              <a:rPr lang="en-IN" smtClean="0"/>
              <a:t>‹#›</a:t>
            </a:fld>
            <a:endParaRPr lang="en-IN"/>
          </a:p>
        </p:txBody>
      </p:sp>
    </p:spTree>
    <p:extLst>
      <p:ext uri="{BB962C8B-B14F-4D97-AF65-F5344CB8AC3E}">
        <p14:creationId xmlns:p14="http://schemas.microsoft.com/office/powerpoint/2010/main" val="3683257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4A3E-0662-44D9-9728-215C697077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AC6DFF-524F-448C-BBCF-16316A32CF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48134A-21BC-4233-80D0-287D51BF2B57}"/>
              </a:ext>
            </a:extLst>
          </p:cNvPr>
          <p:cNvSpPr>
            <a:spLocks noGrp="1"/>
          </p:cNvSpPr>
          <p:nvPr>
            <p:ph type="dt" sz="half" idx="10"/>
          </p:nvPr>
        </p:nvSpPr>
        <p:spPr/>
        <p:txBody>
          <a:bodyPr/>
          <a:lstStyle/>
          <a:p>
            <a:fld id="{344D4303-B1D5-421C-A32D-06173595DD48}" type="datetimeFigureOut">
              <a:rPr lang="en-IN" smtClean="0"/>
              <a:t>05-01-2022</a:t>
            </a:fld>
            <a:endParaRPr lang="en-IN"/>
          </a:p>
        </p:txBody>
      </p:sp>
      <p:sp>
        <p:nvSpPr>
          <p:cNvPr id="5" name="Footer Placeholder 4">
            <a:extLst>
              <a:ext uri="{FF2B5EF4-FFF2-40B4-BE49-F238E27FC236}">
                <a16:creationId xmlns:a16="http://schemas.microsoft.com/office/drawing/2014/main" id="{4FAA9B1B-59A3-4B6F-B4D3-2756BA9BCF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4936F5-ECC8-4E8A-AB1C-2A79569A5831}"/>
              </a:ext>
            </a:extLst>
          </p:cNvPr>
          <p:cNvSpPr>
            <a:spLocks noGrp="1"/>
          </p:cNvSpPr>
          <p:nvPr>
            <p:ph type="sldNum" sz="quarter" idx="12"/>
          </p:nvPr>
        </p:nvSpPr>
        <p:spPr/>
        <p:txBody>
          <a:bodyPr/>
          <a:lstStyle/>
          <a:p>
            <a:fld id="{488B888E-5E62-4706-B5D0-DC18A127FDE7}" type="slidenum">
              <a:rPr lang="en-IN" smtClean="0"/>
              <a:t>‹#›</a:t>
            </a:fld>
            <a:endParaRPr lang="en-IN"/>
          </a:p>
        </p:txBody>
      </p:sp>
    </p:spTree>
    <p:extLst>
      <p:ext uri="{BB962C8B-B14F-4D97-AF65-F5344CB8AC3E}">
        <p14:creationId xmlns:p14="http://schemas.microsoft.com/office/powerpoint/2010/main" val="3836661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A851-A4B8-4128-A1B3-53A43E3F1E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5EE971-7D11-4B09-BA4B-B82827DAF8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641A04-3292-44FD-A6E2-3B9C7005BF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052711-ACEC-4846-A950-7018F56937A4}"/>
              </a:ext>
            </a:extLst>
          </p:cNvPr>
          <p:cNvSpPr>
            <a:spLocks noGrp="1"/>
          </p:cNvSpPr>
          <p:nvPr>
            <p:ph type="dt" sz="half" idx="10"/>
          </p:nvPr>
        </p:nvSpPr>
        <p:spPr/>
        <p:txBody>
          <a:bodyPr/>
          <a:lstStyle/>
          <a:p>
            <a:fld id="{344D4303-B1D5-421C-A32D-06173595DD48}" type="datetimeFigureOut">
              <a:rPr lang="en-IN" smtClean="0"/>
              <a:t>05-01-2022</a:t>
            </a:fld>
            <a:endParaRPr lang="en-IN"/>
          </a:p>
        </p:txBody>
      </p:sp>
      <p:sp>
        <p:nvSpPr>
          <p:cNvPr id="6" name="Footer Placeholder 5">
            <a:extLst>
              <a:ext uri="{FF2B5EF4-FFF2-40B4-BE49-F238E27FC236}">
                <a16:creationId xmlns:a16="http://schemas.microsoft.com/office/drawing/2014/main" id="{0DD177F0-F2F5-444D-8790-586763D559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982E9E-82A3-4CF9-8926-7999DB1A74AB}"/>
              </a:ext>
            </a:extLst>
          </p:cNvPr>
          <p:cNvSpPr>
            <a:spLocks noGrp="1"/>
          </p:cNvSpPr>
          <p:nvPr>
            <p:ph type="sldNum" sz="quarter" idx="12"/>
          </p:nvPr>
        </p:nvSpPr>
        <p:spPr/>
        <p:txBody>
          <a:bodyPr/>
          <a:lstStyle/>
          <a:p>
            <a:fld id="{488B888E-5E62-4706-B5D0-DC18A127FDE7}" type="slidenum">
              <a:rPr lang="en-IN" smtClean="0"/>
              <a:t>‹#›</a:t>
            </a:fld>
            <a:endParaRPr lang="en-IN"/>
          </a:p>
        </p:txBody>
      </p:sp>
    </p:spTree>
    <p:extLst>
      <p:ext uri="{BB962C8B-B14F-4D97-AF65-F5344CB8AC3E}">
        <p14:creationId xmlns:p14="http://schemas.microsoft.com/office/powerpoint/2010/main" val="1121599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01873-1FC2-4C95-8138-CDCDD135B2F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15F796-C98E-4D6A-8099-78345DF4E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5742F2-9C7F-4508-BF79-0B478C81BC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E25F7FD-444F-4140-8F09-34A48022A9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FA52E9-DBC4-4C4B-8618-02EFF80572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4DEE82A-2D73-441E-B891-F0C2EA031D53}"/>
              </a:ext>
            </a:extLst>
          </p:cNvPr>
          <p:cNvSpPr>
            <a:spLocks noGrp="1"/>
          </p:cNvSpPr>
          <p:nvPr>
            <p:ph type="dt" sz="half" idx="10"/>
          </p:nvPr>
        </p:nvSpPr>
        <p:spPr/>
        <p:txBody>
          <a:bodyPr/>
          <a:lstStyle/>
          <a:p>
            <a:fld id="{344D4303-B1D5-421C-A32D-06173595DD48}" type="datetimeFigureOut">
              <a:rPr lang="en-IN" smtClean="0"/>
              <a:t>05-01-2022</a:t>
            </a:fld>
            <a:endParaRPr lang="en-IN"/>
          </a:p>
        </p:txBody>
      </p:sp>
      <p:sp>
        <p:nvSpPr>
          <p:cNvPr id="8" name="Footer Placeholder 7">
            <a:extLst>
              <a:ext uri="{FF2B5EF4-FFF2-40B4-BE49-F238E27FC236}">
                <a16:creationId xmlns:a16="http://schemas.microsoft.com/office/drawing/2014/main" id="{745E516C-2BC2-409A-9F26-5506C4B72C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9FE79A0-86C9-407B-BDC1-D86877D4ED3C}"/>
              </a:ext>
            </a:extLst>
          </p:cNvPr>
          <p:cNvSpPr>
            <a:spLocks noGrp="1"/>
          </p:cNvSpPr>
          <p:nvPr>
            <p:ph type="sldNum" sz="quarter" idx="12"/>
          </p:nvPr>
        </p:nvSpPr>
        <p:spPr/>
        <p:txBody>
          <a:bodyPr/>
          <a:lstStyle/>
          <a:p>
            <a:fld id="{488B888E-5E62-4706-B5D0-DC18A127FDE7}" type="slidenum">
              <a:rPr lang="en-IN" smtClean="0"/>
              <a:t>‹#›</a:t>
            </a:fld>
            <a:endParaRPr lang="en-IN"/>
          </a:p>
        </p:txBody>
      </p:sp>
    </p:spTree>
    <p:extLst>
      <p:ext uri="{BB962C8B-B14F-4D97-AF65-F5344CB8AC3E}">
        <p14:creationId xmlns:p14="http://schemas.microsoft.com/office/powerpoint/2010/main" val="3305221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1245-73D2-4794-A067-3EA4E2AA0C7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B1ADABC-90E7-4D90-965B-061D0A977676}"/>
              </a:ext>
            </a:extLst>
          </p:cNvPr>
          <p:cNvSpPr>
            <a:spLocks noGrp="1"/>
          </p:cNvSpPr>
          <p:nvPr>
            <p:ph type="dt" sz="half" idx="10"/>
          </p:nvPr>
        </p:nvSpPr>
        <p:spPr/>
        <p:txBody>
          <a:bodyPr/>
          <a:lstStyle/>
          <a:p>
            <a:fld id="{344D4303-B1D5-421C-A32D-06173595DD48}" type="datetimeFigureOut">
              <a:rPr lang="en-IN" smtClean="0"/>
              <a:t>05-01-2022</a:t>
            </a:fld>
            <a:endParaRPr lang="en-IN"/>
          </a:p>
        </p:txBody>
      </p:sp>
      <p:sp>
        <p:nvSpPr>
          <p:cNvPr id="4" name="Footer Placeholder 3">
            <a:extLst>
              <a:ext uri="{FF2B5EF4-FFF2-40B4-BE49-F238E27FC236}">
                <a16:creationId xmlns:a16="http://schemas.microsoft.com/office/drawing/2014/main" id="{78528DF9-84CA-4ECF-A7EB-5F9519F175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BED7E31-A7EF-47A9-AD4D-B46B8C661E5E}"/>
              </a:ext>
            </a:extLst>
          </p:cNvPr>
          <p:cNvSpPr>
            <a:spLocks noGrp="1"/>
          </p:cNvSpPr>
          <p:nvPr>
            <p:ph type="sldNum" sz="quarter" idx="12"/>
          </p:nvPr>
        </p:nvSpPr>
        <p:spPr/>
        <p:txBody>
          <a:bodyPr/>
          <a:lstStyle/>
          <a:p>
            <a:fld id="{488B888E-5E62-4706-B5D0-DC18A127FDE7}" type="slidenum">
              <a:rPr lang="en-IN" smtClean="0"/>
              <a:t>‹#›</a:t>
            </a:fld>
            <a:endParaRPr lang="en-IN"/>
          </a:p>
        </p:txBody>
      </p:sp>
    </p:spTree>
    <p:extLst>
      <p:ext uri="{BB962C8B-B14F-4D97-AF65-F5344CB8AC3E}">
        <p14:creationId xmlns:p14="http://schemas.microsoft.com/office/powerpoint/2010/main" val="589681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E292A-676F-4BC9-80F9-E42D818365CC}"/>
              </a:ext>
            </a:extLst>
          </p:cNvPr>
          <p:cNvSpPr>
            <a:spLocks noGrp="1"/>
          </p:cNvSpPr>
          <p:nvPr>
            <p:ph type="dt" sz="half" idx="10"/>
          </p:nvPr>
        </p:nvSpPr>
        <p:spPr/>
        <p:txBody>
          <a:bodyPr/>
          <a:lstStyle/>
          <a:p>
            <a:fld id="{344D4303-B1D5-421C-A32D-06173595DD48}" type="datetimeFigureOut">
              <a:rPr lang="en-IN" smtClean="0"/>
              <a:t>05-01-2022</a:t>
            </a:fld>
            <a:endParaRPr lang="en-IN"/>
          </a:p>
        </p:txBody>
      </p:sp>
      <p:sp>
        <p:nvSpPr>
          <p:cNvPr id="3" name="Footer Placeholder 2">
            <a:extLst>
              <a:ext uri="{FF2B5EF4-FFF2-40B4-BE49-F238E27FC236}">
                <a16:creationId xmlns:a16="http://schemas.microsoft.com/office/drawing/2014/main" id="{B5949C22-F356-465A-B1FF-EE2F9D051E5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ACDABE2-558A-4934-A686-DDFD69532360}"/>
              </a:ext>
            </a:extLst>
          </p:cNvPr>
          <p:cNvSpPr>
            <a:spLocks noGrp="1"/>
          </p:cNvSpPr>
          <p:nvPr>
            <p:ph type="sldNum" sz="quarter" idx="12"/>
          </p:nvPr>
        </p:nvSpPr>
        <p:spPr/>
        <p:txBody>
          <a:bodyPr/>
          <a:lstStyle/>
          <a:p>
            <a:fld id="{488B888E-5E62-4706-B5D0-DC18A127FDE7}" type="slidenum">
              <a:rPr lang="en-IN" smtClean="0"/>
              <a:t>‹#›</a:t>
            </a:fld>
            <a:endParaRPr lang="en-IN"/>
          </a:p>
        </p:txBody>
      </p:sp>
    </p:spTree>
    <p:extLst>
      <p:ext uri="{BB962C8B-B14F-4D97-AF65-F5344CB8AC3E}">
        <p14:creationId xmlns:p14="http://schemas.microsoft.com/office/powerpoint/2010/main" val="321391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BE71-A631-439E-9341-3F92C4C34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840AB3-BA06-4861-ABEE-482766BC5C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49C582-EB87-45D5-977E-968CF5A99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307A54-CB19-4FD9-9BC1-62DBA290DBD4}"/>
              </a:ext>
            </a:extLst>
          </p:cNvPr>
          <p:cNvSpPr>
            <a:spLocks noGrp="1"/>
          </p:cNvSpPr>
          <p:nvPr>
            <p:ph type="dt" sz="half" idx="10"/>
          </p:nvPr>
        </p:nvSpPr>
        <p:spPr/>
        <p:txBody>
          <a:bodyPr/>
          <a:lstStyle/>
          <a:p>
            <a:fld id="{344D4303-B1D5-421C-A32D-06173595DD48}" type="datetimeFigureOut">
              <a:rPr lang="en-IN" smtClean="0"/>
              <a:t>05-01-2022</a:t>
            </a:fld>
            <a:endParaRPr lang="en-IN"/>
          </a:p>
        </p:txBody>
      </p:sp>
      <p:sp>
        <p:nvSpPr>
          <p:cNvPr id="6" name="Footer Placeholder 5">
            <a:extLst>
              <a:ext uri="{FF2B5EF4-FFF2-40B4-BE49-F238E27FC236}">
                <a16:creationId xmlns:a16="http://schemas.microsoft.com/office/drawing/2014/main" id="{8E33FC2A-5EA2-45AF-A7C3-B848A4AABE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2CB1B6-21E3-4BE3-B832-9AD1F0A52F23}"/>
              </a:ext>
            </a:extLst>
          </p:cNvPr>
          <p:cNvSpPr>
            <a:spLocks noGrp="1"/>
          </p:cNvSpPr>
          <p:nvPr>
            <p:ph type="sldNum" sz="quarter" idx="12"/>
          </p:nvPr>
        </p:nvSpPr>
        <p:spPr/>
        <p:txBody>
          <a:bodyPr/>
          <a:lstStyle/>
          <a:p>
            <a:fld id="{488B888E-5E62-4706-B5D0-DC18A127FDE7}" type="slidenum">
              <a:rPr lang="en-IN" smtClean="0"/>
              <a:t>‹#›</a:t>
            </a:fld>
            <a:endParaRPr lang="en-IN"/>
          </a:p>
        </p:txBody>
      </p:sp>
    </p:spTree>
    <p:extLst>
      <p:ext uri="{BB962C8B-B14F-4D97-AF65-F5344CB8AC3E}">
        <p14:creationId xmlns:p14="http://schemas.microsoft.com/office/powerpoint/2010/main" val="2660904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50656-76CB-4117-8BA8-320C1CE0A4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99FE73-1C3F-4730-9F42-5FCB85B3FC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187D86B-DBE5-4145-8A82-A14136D39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A5A6D1-CD9F-407C-B27C-60D41BA81068}"/>
              </a:ext>
            </a:extLst>
          </p:cNvPr>
          <p:cNvSpPr>
            <a:spLocks noGrp="1"/>
          </p:cNvSpPr>
          <p:nvPr>
            <p:ph type="dt" sz="half" idx="10"/>
          </p:nvPr>
        </p:nvSpPr>
        <p:spPr/>
        <p:txBody>
          <a:bodyPr/>
          <a:lstStyle/>
          <a:p>
            <a:fld id="{344D4303-B1D5-421C-A32D-06173595DD48}" type="datetimeFigureOut">
              <a:rPr lang="en-IN" smtClean="0"/>
              <a:t>05-01-2022</a:t>
            </a:fld>
            <a:endParaRPr lang="en-IN"/>
          </a:p>
        </p:txBody>
      </p:sp>
      <p:sp>
        <p:nvSpPr>
          <p:cNvPr id="6" name="Footer Placeholder 5">
            <a:extLst>
              <a:ext uri="{FF2B5EF4-FFF2-40B4-BE49-F238E27FC236}">
                <a16:creationId xmlns:a16="http://schemas.microsoft.com/office/drawing/2014/main" id="{BC7AD51E-4B4E-4C46-8C93-DB422BAEE8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E77575-0537-44D4-9763-11BDCEA906D5}"/>
              </a:ext>
            </a:extLst>
          </p:cNvPr>
          <p:cNvSpPr>
            <a:spLocks noGrp="1"/>
          </p:cNvSpPr>
          <p:nvPr>
            <p:ph type="sldNum" sz="quarter" idx="12"/>
          </p:nvPr>
        </p:nvSpPr>
        <p:spPr/>
        <p:txBody>
          <a:bodyPr/>
          <a:lstStyle/>
          <a:p>
            <a:fld id="{488B888E-5E62-4706-B5D0-DC18A127FDE7}" type="slidenum">
              <a:rPr lang="en-IN" smtClean="0"/>
              <a:t>‹#›</a:t>
            </a:fld>
            <a:endParaRPr lang="en-IN"/>
          </a:p>
        </p:txBody>
      </p:sp>
    </p:spTree>
    <p:extLst>
      <p:ext uri="{BB962C8B-B14F-4D97-AF65-F5344CB8AC3E}">
        <p14:creationId xmlns:p14="http://schemas.microsoft.com/office/powerpoint/2010/main" val="87741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1681BD-98AD-4735-8408-F5D132848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84D5B3-CEED-4B5A-A258-AEE02A2A7D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9E4782-8E78-4A36-A1AA-DBCB2E0D55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D4303-B1D5-421C-A32D-06173595DD48}" type="datetimeFigureOut">
              <a:rPr lang="en-IN" smtClean="0"/>
              <a:t>05-01-2022</a:t>
            </a:fld>
            <a:endParaRPr lang="en-IN"/>
          </a:p>
        </p:txBody>
      </p:sp>
      <p:sp>
        <p:nvSpPr>
          <p:cNvPr id="5" name="Footer Placeholder 4">
            <a:extLst>
              <a:ext uri="{FF2B5EF4-FFF2-40B4-BE49-F238E27FC236}">
                <a16:creationId xmlns:a16="http://schemas.microsoft.com/office/drawing/2014/main" id="{C0311A99-7D5B-4C15-AE07-6354BD002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C2FF82F-CE04-4D28-920F-0B58BF712C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B888E-5E62-4706-B5D0-DC18A127FDE7}" type="slidenum">
              <a:rPr lang="en-IN" smtClean="0"/>
              <a:t>‹#›</a:t>
            </a:fld>
            <a:endParaRPr lang="en-IN"/>
          </a:p>
        </p:txBody>
      </p:sp>
    </p:spTree>
    <p:extLst>
      <p:ext uri="{BB962C8B-B14F-4D97-AF65-F5344CB8AC3E}">
        <p14:creationId xmlns:p14="http://schemas.microsoft.com/office/powerpoint/2010/main" val="736469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286F-2F1F-48AA-BA0E-332A574AE84D}"/>
              </a:ext>
            </a:extLst>
          </p:cNvPr>
          <p:cNvSpPr>
            <a:spLocks noGrp="1"/>
          </p:cNvSpPr>
          <p:nvPr>
            <p:ph type="ctrTitle"/>
          </p:nvPr>
        </p:nvSpPr>
        <p:spPr/>
        <p:txBody>
          <a:bodyPr/>
          <a:lstStyle/>
          <a:p>
            <a:r>
              <a:rPr lang="en-US" dirty="0"/>
              <a:t>Relational database design</a:t>
            </a:r>
            <a:endParaRPr lang="en-IN" dirty="0"/>
          </a:p>
        </p:txBody>
      </p:sp>
      <p:sp>
        <p:nvSpPr>
          <p:cNvPr id="3" name="Subtitle 2">
            <a:extLst>
              <a:ext uri="{FF2B5EF4-FFF2-40B4-BE49-F238E27FC236}">
                <a16:creationId xmlns:a16="http://schemas.microsoft.com/office/drawing/2014/main" id="{9B4391C4-423E-4260-85E9-B96DD34F0AE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596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9116-0F62-435B-A0B6-7FD7D72A218E}"/>
              </a:ext>
            </a:extLst>
          </p:cNvPr>
          <p:cNvSpPr>
            <a:spLocks noGrp="1"/>
          </p:cNvSpPr>
          <p:nvPr>
            <p:ph type="title"/>
          </p:nvPr>
        </p:nvSpPr>
        <p:spPr/>
        <p:txBody>
          <a:bodyPr/>
          <a:lstStyle/>
          <a:p>
            <a:r>
              <a:rPr lang="en-US" dirty="0"/>
              <a:t>4. Transitive Functional Dependency.</a:t>
            </a:r>
            <a:endParaRPr lang="en-IN" dirty="0"/>
          </a:p>
        </p:txBody>
      </p:sp>
      <p:sp>
        <p:nvSpPr>
          <p:cNvPr id="3" name="Content Placeholder 2">
            <a:extLst>
              <a:ext uri="{FF2B5EF4-FFF2-40B4-BE49-F238E27FC236}">
                <a16:creationId xmlns:a16="http://schemas.microsoft.com/office/drawing/2014/main" id="{A333C3B4-301D-4AAF-AF3C-46AEC8970A02}"/>
              </a:ext>
            </a:extLst>
          </p:cNvPr>
          <p:cNvSpPr>
            <a:spLocks noGrp="1"/>
          </p:cNvSpPr>
          <p:nvPr>
            <p:ph idx="1"/>
          </p:nvPr>
        </p:nvSpPr>
        <p:spPr>
          <a:xfrm>
            <a:off x="838200" y="1552185"/>
            <a:ext cx="10515600" cy="4351338"/>
          </a:xfrm>
        </p:spPr>
        <p:txBody>
          <a:bodyPr/>
          <a:lstStyle/>
          <a:p>
            <a:r>
              <a:rPr lang="en-US" b="0" i="0" dirty="0">
                <a:solidFill>
                  <a:srgbClr val="273239"/>
                </a:solidFill>
                <a:effectLst/>
                <a:latin typeface="urw-din"/>
              </a:rPr>
              <a:t>In transitive functional dependency, dependent is indirectly dependent on determinant.</a:t>
            </a:r>
          </a:p>
          <a:p>
            <a:pPr lvl="1"/>
            <a:r>
              <a:rPr lang="en-US" b="0" i="0" dirty="0">
                <a:solidFill>
                  <a:srgbClr val="273239"/>
                </a:solidFill>
                <a:effectLst/>
                <a:latin typeface="urw-din"/>
              </a:rPr>
              <a:t>f </a:t>
            </a:r>
            <a:r>
              <a:rPr lang="en-US" b="1" i="0" dirty="0">
                <a:solidFill>
                  <a:srgbClr val="273239"/>
                </a:solidFill>
                <a:effectLst/>
                <a:latin typeface="urw-din"/>
              </a:rPr>
              <a:t>a → b</a:t>
            </a:r>
            <a:r>
              <a:rPr lang="en-US" b="0" i="0" dirty="0">
                <a:solidFill>
                  <a:srgbClr val="273239"/>
                </a:solidFill>
                <a:effectLst/>
                <a:latin typeface="urw-din"/>
              </a:rPr>
              <a:t> &amp; </a:t>
            </a:r>
            <a:r>
              <a:rPr lang="en-US" b="1" i="0" dirty="0">
                <a:solidFill>
                  <a:srgbClr val="273239"/>
                </a:solidFill>
                <a:effectLst/>
                <a:latin typeface="urw-din"/>
              </a:rPr>
              <a:t>b → c</a:t>
            </a:r>
            <a:r>
              <a:rPr lang="en-US" b="0" i="0" dirty="0">
                <a:solidFill>
                  <a:srgbClr val="273239"/>
                </a:solidFill>
                <a:effectLst/>
                <a:latin typeface="urw-din"/>
              </a:rPr>
              <a:t>, then according to axiom of transitivity, </a:t>
            </a:r>
            <a:r>
              <a:rPr lang="en-US" b="1" i="0" dirty="0">
                <a:solidFill>
                  <a:srgbClr val="273239"/>
                </a:solidFill>
                <a:effectLst/>
                <a:latin typeface="urw-din"/>
              </a:rPr>
              <a:t>a → c</a:t>
            </a:r>
            <a:r>
              <a:rPr lang="en-US" b="0" i="0" dirty="0">
                <a:solidFill>
                  <a:srgbClr val="273239"/>
                </a:solidFill>
                <a:effectLst/>
                <a:latin typeface="urw-din"/>
              </a:rPr>
              <a:t>. This is a </a:t>
            </a:r>
            <a:r>
              <a:rPr lang="en-US" b="1" i="0" dirty="0">
                <a:solidFill>
                  <a:srgbClr val="273239"/>
                </a:solidFill>
                <a:effectLst/>
                <a:latin typeface="urw-din"/>
              </a:rPr>
              <a:t>transitive functional dependency  </a:t>
            </a:r>
            <a:endParaRPr lang="en-US" dirty="0">
              <a:solidFill>
                <a:srgbClr val="273239"/>
              </a:solidFill>
              <a:latin typeface="urw-din"/>
            </a:endParaRPr>
          </a:p>
          <a:p>
            <a:pPr marL="0" indent="0">
              <a:buNone/>
            </a:pPr>
            <a:r>
              <a:rPr lang="en-IN" b="1" i="0" dirty="0">
                <a:solidFill>
                  <a:srgbClr val="273239"/>
                </a:solidFill>
                <a:effectLst/>
                <a:latin typeface="urw-din"/>
              </a:rPr>
              <a:t>For example,</a:t>
            </a:r>
            <a:endParaRPr lang="en-US" b="1" i="0" dirty="0">
              <a:solidFill>
                <a:srgbClr val="273239"/>
              </a:solidFill>
              <a:effectLst/>
              <a:latin typeface="urw-din"/>
            </a:endParaRPr>
          </a:p>
          <a:p>
            <a:pPr marL="457200" lvl="1" indent="0" algn="just">
              <a:buNone/>
            </a:pPr>
            <a:r>
              <a:rPr lang="en-US" sz="2000" b="0" i="0" dirty="0">
                <a:solidFill>
                  <a:srgbClr val="273239"/>
                </a:solidFill>
                <a:effectLst/>
                <a:latin typeface="urw-din"/>
              </a:rPr>
              <a:t>Here, </a:t>
            </a:r>
            <a:r>
              <a:rPr lang="en-US" sz="2000" b="1" i="0" dirty="0" err="1">
                <a:solidFill>
                  <a:srgbClr val="273239"/>
                </a:solidFill>
                <a:effectLst/>
                <a:latin typeface="urw-din"/>
              </a:rPr>
              <a:t>enrol_no</a:t>
            </a:r>
            <a:r>
              <a:rPr lang="en-US" sz="2000" b="1" i="0" dirty="0">
                <a:solidFill>
                  <a:srgbClr val="273239"/>
                </a:solidFill>
                <a:effectLst/>
                <a:latin typeface="urw-din"/>
              </a:rPr>
              <a:t> → dept</a:t>
            </a:r>
            <a:r>
              <a:rPr lang="en-US" sz="2000" b="0" i="0" dirty="0">
                <a:solidFill>
                  <a:srgbClr val="273239"/>
                </a:solidFill>
                <a:effectLst/>
                <a:latin typeface="urw-din"/>
              </a:rPr>
              <a:t> and </a:t>
            </a:r>
            <a:r>
              <a:rPr lang="en-US" sz="2000" b="1" i="0" dirty="0">
                <a:solidFill>
                  <a:srgbClr val="273239"/>
                </a:solidFill>
                <a:effectLst/>
                <a:latin typeface="urw-din"/>
              </a:rPr>
              <a:t>dept → </a:t>
            </a:r>
            <a:r>
              <a:rPr lang="en-US" sz="2000" b="1" i="0" dirty="0" err="1">
                <a:solidFill>
                  <a:srgbClr val="273239"/>
                </a:solidFill>
                <a:effectLst/>
                <a:latin typeface="urw-din"/>
              </a:rPr>
              <a:t>building_no</a:t>
            </a:r>
            <a:r>
              <a:rPr lang="en-US" sz="2000" b="0" i="0" dirty="0">
                <a:solidFill>
                  <a:srgbClr val="273239"/>
                </a:solidFill>
                <a:effectLst/>
                <a:latin typeface="urw-din"/>
              </a:rPr>
              <a:t>,  Hence, according to the axiom of transitivity, </a:t>
            </a:r>
            <a:r>
              <a:rPr lang="en-US" sz="2000" b="1" i="0" dirty="0" err="1">
                <a:solidFill>
                  <a:srgbClr val="273239"/>
                </a:solidFill>
                <a:effectLst/>
                <a:latin typeface="urw-din"/>
              </a:rPr>
              <a:t>enrol_no</a:t>
            </a:r>
            <a:r>
              <a:rPr lang="en-US" sz="2000" b="1" i="0" dirty="0">
                <a:solidFill>
                  <a:srgbClr val="273239"/>
                </a:solidFill>
                <a:effectLst/>
                <a:latin typeface="urw-din"/>
              </a:rPr>
              <a:t> → </a:t>
            </a:r>
            <a:r>
              <a:rPr lang="en-US" sz="2000" b="1" i="0" dirty="0" err="1">
                <a:solidFill>
                  <a:srgbClr val="273239"/>
                </a:solidFill>
                <a:effectLst/>
                <a:latin typeface="urw-din"/>
              </a:rPr>
              <a:t>building_no</a:t>
            </a:r>
            <a:r>
              <a:rPr lang="en-US" sz="2000" b="0" i="0" dirty="0">
                <a:solidFill>
                  <a:srgbClr val="273239"/>
                </a:solidFill>
                <a:effectLst/>
                <a:latin typeface="urw-din"/>
              </a:rPr>
              <a:t> is a valid functional dependency. This is an indirect functional dependency, hence called Transitive functional dependency.</a:t>
            </a:r>
            <a:endParaRPr lang="en-IN" sz="2000" dirty="0"/>
          </a:p>
        </p:txBody>
      </p:sp>
      <p:graphicFrame>
        <p:nvGraphicFramePr>
          <p:cNvPr id="4" name="Table 3">
            <a:extLst>
              <a:ext uri="{FF2B5EF4-FFF2-40B4-BE49-F238E27FC236}">
                <a16:creationId xmlns:a16="http://schemas.microsoft.com/office/drawing/2014/main" id="{EFA53276-FF87-4A96-80BD-46633683EEA8}"/>
              </a:ext>
            </a:extLst>
          </p:cNvPr>
          <p:cNvGraphicFramePr>
            <a:graphicFrameLocks noGrp="1"/>
          </p:cNvGraphicFramePr>
          <p:nvPr>
            <p:extLst>
              <p:ext uri="{D42A27DB-BD31-4B8C-83A1-F6EECF244321}">
                <p14:modId xmlns:p14="http://schemas.microsoft.com/office/powerpoint/2010/main" val="431115706"/>
              </p:ext>
            </p:extLst>
          </p:nvPr>
        </p:nvGraphicFramePr>
        <p:xfrm>
          <a:off x="4819304" y="4506985"/>
          <a:ext cx="2553392" cy="2194560"/>
        </p:xfrm>
        <a:graphic>
          <a:graphicData uri="http://schemas.openxmlformats.org/drawingml/2006/table">
            <a:tbl>
              <a:tblPr/>
              <a:tblGrid>
                <a:gridCol w="638348">
                  <a:extLst>
                    <a:ext uri="{9D8B030D-6E8A-4147-A177-3AD203B41FA5}">
                      <a16:colId xmlns:a16="http://schemas.microsoft.com/office/drawing/2014/main" val="782051554"/>
                    </a:ext>
                  </a:extLst>
                </a:gridCol>
                <a:gridCol w="638348">
                  <a:extLst>
                    <a:ext uri="{9D8B030D-6E8A-4147-A177-3AD203B41FA5}">
                      <a16:colId xmlns:a16="http://schemas.microsoft.com/office/drawing/2014/main" val="2693498315"/>
                    </a:ext>
                  </a:extLst>
                </a:gridCol>
                <a:gridCol w="638348">
                  <a:extLst>
                    <a:ext uri="{9D8B030D-6E8A-4147-A177-3AD203B41FA5}">
                      <a16:colId xmlns:a16="http://schemas.microsoft.com/office/drawing/2014/main" val="3628747269"/>
                    </a:ext>
                  </a:extLst>
                </a:gridCol>
                <a:gridCol w="638348">
                  <a:extLst>
                    <a:ext uri="{9D8B030D-6E8A-4147-A177-3AD203B41FA5}">
                      <a16:colId xmlns:a16="http://schemas.microsoft.com/office/drawing/2014/main" val="2893155517"/>
                    </a:ext>
                  </a:extLst>
                </a:gridCol>
              </a:tblGrid>
              <a:tr h="347619">
                <a:tc>
                  <a:txBody>
                    <a:bodyPr/>
                    <a:lstStyle/>
                    <a:p>
                      <a:pPr algn="l" fontAlgn="base"/>
                      <a:r>
                        <a:rPr lang="en-IN" sz="1400" b="0">
                          <a:effectLst/>
                        </a:rPr>
                        <a:t>enrol_no</a:t>
                      </a:r>
                    </a:p>
                  </a:txBody>
                  <a:tcPr marL="76200" marR="76200" marT="76200" marB="76200" anchor="ctr">
                    <a:lnL>
                      <a:noFill/>
                    </a:lnL>
                    <a:lnR>
                      <a:noFill/>
                    </a:lnR>
                    <a:lnT>
                      <a:noFill/>
                    </a:lnT>
                    <a:lnB>
                      <a:noFill/>
                    </a:lnB>
                    <a:solidFill>
                      <a:srgbClr val="FFFFFF"/>
                    </a:solidFill>
                  </a:tcPr>
                </a:tc>
                <a:tc>
                  <a:txBody>
                    <a:bodyPr/>
                    <a:lstStyle/>
                    <a:p>
                      <a:pPr algn="l" fontAlgn="base"/>
                      <a:r>
                        <a:rPr lang="en-IN" sz="1400" b="0" dirty="0">
                          <a:effectLst/>
                        </a:rPr>
                        <a:t>name</a:t>
                      </a:r>
                    </a:p>
                  </a:txBody>
                  <a:tcPr marL="76200" marR="76200" marT="76200" marB="76200" anchor="ctr">
                    <a:lnL>
                      <a:noFill/>
                    </a:lnL>
                    <a:lnR>
                      <a:noFill/>
                    </a:lnR>
                    <a:lnT>
                      <a:noFill/>
                    </a:lnT>
                    <a:lnB>
                      <a:noFill/>
                    </a:lnB>
                    <a:solidFill>
                      <a:srgbClr val="FFFFFF"/>
                    </a:solidFill>
                  </a:tcPr>
                </a:tc>
                <a:tc>
                  <a:txBody>
                    <a:bodyPr/>
                    <a:lstStyle/>
                    <a:p>
                      <a:pPr algn="l" fontAlgn="base"/>
                      <a:r>
                        <a:rPr lang="en-IN" sz="1400" b="0">
                          <a:effectLst/>
                        </a:rPr>
                        <a:t>dept</a:t>
                      </a:r>
                    </a:p>
                  </a:txBody>
                  <a:tcPr marL="76200" marR="76200" marT="76200" marB="76200" anchor="ctr">
                    <a:lnL>
                      <a:noFill/>
                    </a:lnL>
                    <a:lnR>
                      <a:noFill/>
                    </a:lnR>
                    <a:lnT>
                      <a:noFill/>
                    </a:lnT>
                    <a:lnB>
                      <a:noFill/>
                    </a:lnB>
                    <a:solidFill>
                      <a:srgbClr val="FFFFFF"/>
                    </a:solidFill>
                  </a:tcPr>
                </a:tc>
                <a:tc>
                  <a:txBody>
                    <a:bodyPr/>
                    <a:lstStyle/>
                    <a:p>
                      <a:pPr algn="l" fontAlgn="base"/>
                      <a:r>
                        <a:rPr lang="en-IN" sz="1400" b="0">
                          <a:effectLst/>
                        </a:rPr>
                        <a:t>building_no</a:t>
                      </a:r>
                    </a:p>
                  </a:txBody>
                  <a:tcPr marL="76200" marR="76200" marT="76200" marB="76200" anchor="ctr">
                    <a:lnL>
                      <a:noFill/>
                    </a:lnL>
                    <a:lnR>
                      <a:noFill/>
                    </a:lnR>
                    <a:lnT>
                      <a:noFill/>
                    </a:lnT>
                    <a:lnB>
                      <a:noFill/>
                    </a:lnB>
                    <a:solidFill>
                      <a:srgbClr val="FFFFFF"/>
                    </a:solidFill>
                  </a:tcPr>
                </a:tc>
                <a:extLst>
                  <a:ext uri="{0D108BD9-81ED-4DB2-BD59-A6C34878D82A}">
                    <a16:rowId xmlns:a16="http://schemas.microsoft.com/office/drawing/2014/main" val="3531476519"/>
                  </a:ext>
                </a:extLst>
              </a:tr>
              <a:tr h="383829">
                <a:tc>
                  <a:txBody>
                    <a:bodyPr/>
                    <a:lstStyle/>
                    <a:p>
                      <a:pPr algn="l" fontAlgn="base"/>
                      <a:r>
                        <a:rPr lang="en-IN" sz="1250" b="0">
                          <a:effectLst/>
                        </a:rPr>
                        <a:t>42</a:t>
                      </a:r>
                    </a:p>
                  </a:txBody>
                  <a:tcPr marL="76200" marR="76200" marT="106680" marB="106680" anchor="ctr">
                    <a:lnL>
                      <a:noFill/>
                    </a:lnL>
                    <a:lnR>
                      <a:noFill/>
                    </a:lnR>
                    <a:lnT>
                      <a:noFill/>
                    </a:lnT>
                    <a:lnB>
                      <a:noFill/>
                    </a:lnB>
                    <a:solidFill>
                      <a:srgbClr val="FFFFFF"/>
                    </a:solidFill>
                  </a:tcPr>
                </a:tc>
                <a:tc>
                  <a:txBody>
                    <a:bodyPr/>
                    <a:lstStyle/>
                    <a:p>
                      <a:pPr algn="l" fontAlgn="base"/>
                      <a:r>
                        <a:rPr lang="en-IN" sz="1250" b="0" dirty="0" err="1">
                          <a:effectLst/>
                        </a:rPr>
                        <a:t>abc</a:t>
                      </a:r>
                      <a:endParaRPr lang="en-IN" sz="1250" b="0" dirty="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IN" sz="1250" b="0" dirty="0">
                          <a:effectLst/>
                        </a:rPr>
                        <a:t>CO</a:t>
                      </a:r>
                    </a:p>
                  </a:txBody>
                  <a:tcPr marL="76200" marR="76200" marT="106680" marB="106680" anchor="ctr">
                    <a:lnL>
                      <a:noFill/>
                    </a:lnL>
                    <a:lnR>
                      <a:noFill/>
                    </a:lnR>
                    <a:lnT>
                      <a:noFill/>
                    </a:lnT>
                    <a:lnB>
                      <a:noFill/>
                    </a:lnB>
                    <a:solidFill>
                      <a:srgbClr val="FFFFFF"/>
                    </a:solidFill>
                  </a:tcPr>
                </a:tc>
                <a:tc>
                  <a:txBody>
                    <a:bodyPr/>
                    <a:lstStyle/>
                    <a:p>
                      <a:pPr algn="l" fontAlgn="base"/>
                      <a:r>
                        <a:rPr lang="en-IN" sz="1250" b="0" dirty="0">
                          <a:effectLst/>
                        </a:rPr>
                        <a:t>4</a:t>
                      </a: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1080522577"/>
                  </a:ext>
                </a:extLst>
              </a:tr>
              <a:tr h="383829">
                <a:tc>
                  <a:txBody>
                    <a:bodyPr/>
                    <a:lstStyle/>
                    <a:p>
                      <a:pPr algn="l" fontAlgn="base"/>
                      <a:r>
                        <a:rPr lang="en-IN" sz="1250" b="0">
                          <a:effectLst/>
                        </a:rPr>
                        <a:t>43</a:t>
                      </a:r>
                    </a:p>
                  </a:txBody>
                  <a:tcPr marL="76200" marR="76200" marT="106680" marB="106680" anchor="ctr">
                    <a:lnL>
                      <a:noFill/>
                    </a:lnL>
                    <a:lnR>
                      <a:noFill/>
                    </a:lnR>
                    <a:lnT>
                      <a:noFill/>
                    </a:lnT>
                    <a:lnB>
                      <a:noFill/>
                    </a:lnB>
                    <a:solidFill>
                      <a:srgbClr val="FFFFFF"/>
                    </a:solidFill>
                  </a:tcPr>
                </a:tc>
                <a:tc>
                  <a:txBody>
                    <a:bodyPr/>
                    <a:lstStyle/>
                    <a:p>
                      <a:pPr algn="l" fontAlgn="base"/>
                      <a:r>
                        <a:rPr lang="en-IN" sz="1250" b="0">
                          <a:effectLst/>
                        </a:rPr>
                        <a:t>pqr</a:t>
                      </a:r>
                    </a:p>
                  </a:txBody>
                  <a:tcPr marL="76200" marR="76200" marT="106680" marB="106680" anchor="ctr">
                    <a:lnL>
                      <a:noFill/>
                    </a:lnL>
                    <a:lnR>
                      <a:noFill/>
                    </a:lnR>
                    <a:lnT>
                      <a:noFill/>
                    </a:lnT>
                    <a:lnB>
                      <a:noFill/>
                    </a:lnB>
                    <a:solidFill>
                      <a:srgbClr val="FFFFFF"/>
                    </a:solidFill>
                  </a:tcPr>
                </a:tc>
                <a:tc>
                  <a:txBody>
                    <a:bodyPr/>
                    <a:lstStyle/>
                    <a:p>
                      <a:pPr algn="l" fontAlgn="base"/>
                      <a:r>
                        <a:rPr lang="en-IN" sz="1250" b="0">
                          <a:effectLst/>
                        </a:rPr>
                        <a:t>EC</a:t>
                      </a:r>
                    </a:p>
                  </a:txBody>
                  <a:tcPr marL="76200" marR="76200" marT="106680" marB="106680" anchor="ctr">
                    <a:lnL>
                      <a:noFill/>
                    </a:lnL>
                    <a:lnR>
                      <a:noFill/>
                    </a:lnR>
                    <a:lnT>
                      <a:noFill/>
                    </a:lnT>
                    <a:lnB>
                      <a:noFill/>
                    </a:lnB>
                    <a:solidFill>
                      <a:srgbClr val="FFFFFF"/>
                    </a:solidFill>
                  </a:tcPr>
                </a:tc>
                <a:tc>
                  <a:txBody>
                    <a:bodyPr/>
                    <a:lstStyle/>
                    <a:p>
                      <a:pPr algn="l" fontAlgn="base"/>
                      <a:r>
                        <a:rPr lang="en-IN" sz="1250" b="0">
                          <a:effectLst/>
                        </a:rPr>
                        <a:t>2</a:t>
                      </a: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2108325464"/>
                  </a:ext>
                </a:extLst>
              </a:tr>
              <a:tr h="383829">
                <a:tc>
                  <a:txBody>
                    <a:bodyPr/>
                    <a:lstStyle/>
                    <a:p>
                      <a:pPr algn="l" fontAlgn="base"/>
                      <a:r>
                        <a:rPr lang="en-IN" sz="1250" b="0">
                          <a:effectLst/>
                        </a:rPr>
                        <a:t>44</a:t>
                      </a:r>
                    </a:p>
                  </a:txBody>
                  <a:tcPr marL="76200" marR="76200" marT="106680" marB="106680" anchor="ctr">
                    <a:lnL>
                      <a:noFill/>
                    </a:lnL>
                    <a:lnR>
                      <a:noFill/>
                    </a:lnR>
                    <a:lnT>
                      <a:noFill/>
                    </a:lnT>
                    <a:lnB>
                      <a:noFill/>
                    </a:lnB>
                    <a:solidFill>
                      <a:srgbClr val="FFFFFF"/>
                    </a:solidFill>
                  </a:tcPr>
                </a:tc>
                <a:tc>
                  <a:txBody>
                    <a:bodyPr/>
                    <a:lstStyle/>
                    <a:p>
                      <a:pPr algn="l" fontAlgn="base"/>
                      <a:r>
                        <a:rPr lang="en-IN" sz="1250" b="0">
                          <a:effectLst/>
                        </a:rPr>
                        <a:t>xyz</a:t>
                      </a:r>
                    </a:p>
                  </a:txBody>
                  <a:tcPr marL="76200" marR="76200" marT="106680" marB="106680" anchor="ctr">
                    <a:lnL>
                      <a:noFill/>
                    </a:lnL>
                    <a:lnR>
                      <a:noFill/>
                    </a:lnR>
                    <a:lnT>
                      <a:noFill/>
                    </a:lnT>
                    <a:lnB>
                      <a:noFill/>
                    </a:lnB>
                    <a:solidFill>
                      <a:srgbClr val="FFFFFF"/>
                    </a:solidFill>
                  </a:tcPr>
                </a:tc>
                <a:tc>
                  <a:txBody>
                    <a:bodyPr/>
                    <a:lstStyle/>
                    <a:p>
                      <a:pPr algn="l" fontAlgn="base"/>
                      <a:r>
                        <a:rPr lang="en-IN" sz="1250" b="0">
                          <a:effectLst/>
                        </a:rPr>
                        <a:t>IT</a:t>
                      </a:r>
                    </a:p>
                  </a:txBody>
                  <a:tcPr marL="76200" marR="76200" marT="106680" marB="106680" anchor="ctr">
                    <a:lnL>
                      <a:noFill/>
                    </a:lnL>
                    <a:lnR>
                      <a:noFill/>
                    </a:lnR>
                    <a:lnT>
                      <a:noFill/>
                    </a:lnT>
                    <a:lnB>
                      <a:noFill/>
                    </a:lnB>
                    <a:solidFill>
                      <a:srgbClr val="FFFFFF"/>
                    </a:solidFill>
                  </a:tcPr>
                </a:tc>
                <a:tc>
                  <a:txBody>
                    <a:bodyPr/>
                    <a:lstStyle/>
                    <a:p>
                      <a:pPr algn="l" fontAlgn="base"/>
                      <a:r>
                        <a:rPr lang="en-IN" sz="1250" b="0">
                          <a:effectLst/>
                        </a:rPr>
                        <a:t>1</a:t>
                      </a: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2896072964"/>
                  </a:ext>
                </a:extLst>
              </a:tr>
              <a:tr h="383829">
                <a:tc>
                  <a:txBody>
                    <a:bodyPr/>
                    <a:lstStyle/>
                    <a:p>
                      <a:pPr algn="l" fontAlgn="base"/>
                      <a:r>
                        <a:rPr lang="en-IN" sz="1250" b="0">
                          <a:effectLst/>
                        </a:rPr>
                        <a:t>45</a:t>
                      </a:r>
                    </a:p>
                  </a:txBody>
                  <a:tcPr marL="76200" marR="76200" marT="106680" marB="106680" anchor="ctr">
                    <a:lnL>
                      <a:noFill/>
                    </a:lnL>
                    <a:lnR>
                      <a:noFill/>
                    </a:lnR>
                    <a:lnT>
                      <a:noFill/>
                    </a:lnT>
                    <a:lnB>
                      <a:noFill/>
                    </a:lnB>
                    <a:solidFill>
                      <a:srgbClr val="FFFFFF"/>
                    </a:solidFill>
                  </a:tcPr>
                </a:tc>
                <a:tc>
                  <a:txBody>
                    <a:bodyPr/>
                    <a:lstStyle/>
                    <a:p>
                      <a:pPr algn="l" fontAlgn="base"/>
                      <a:r>
                        <a:rPr lang="en-IN" sz="1250" b="0">
                          <a:effectLst/>
                        </a:rPr>
                        <a:t>abc</a:t>
                      </a:r>
                    </a:p>
                  </a:txBody>
                  <a:tcPr marL="76200" marR="76200" marT="106680" marB="106680" anchor="ctr">
                    <a:lnL>
                      <a:noFill/>
                    </a:lnL>
                    <a:lnR>
                      <a:noFill/>
                    </a:lnR>
                    <a:lnT>
                      <a:noFill/>
                    </a:lnT>
                    <a:lnB>
                      <a:noFill/>
                    </a:lnB>
                    <a:solidFill>
                      <a:srgbClr val="FFFFFF"/>
                    </a:solidFill>
                  </a:tcPr>
                </a:tc>
                <a:tc>
                  <a:txBody>
                    <a:bodyPr/>
                    <a:lstStyle/>
                    <a:p>
                      <a:pPr algn="l" fontAlgn="base"/>
                      <a:r>
                        <a:rPr lang="en-IN" sz="1250" b="0">
                          <a:effectLst/>
                        </a:rPr>
                        <a:t>EC</a:t>
                      </a:r>
                    </a:p>
                  </a:txBody>
                  <a:tcPr marL="76200" marR="76200" marT="106680" marB="106680" anchor="ctr">
                    <a:lnL>
                      <a:noFill/>
                    </a:lnL>
                    <a:lnR>
                      <a:noFill/>
                    </a:lnR>
                    <a:lnT>
                      <a:noFill/>
                    </a:lnT>
                    <a:lnB>
                      <a:noFill/>
                    </a:lnB>
                    <a:solidFill>
                      <a:srgbClr val="FFFFFF"/>
                    </a:solidFill>
                  </a:tcPr>
                </a:tc>
                <a:tc>
                  <a:txBody>
                    <a:bodyPr/>
                    <a:lstStyle/>
                    <a:p>
                      <a:pPr algn="l" fontAlgn="base"/>
                      <a:r>
                        <a:rPr lang="en-IN" sz="1250" b="0" dirty="0">
                          <a:effectLst/>
                        </a:rPr>
                        <a:t>2</a:t>
                      </a: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2073557750"/>
                  </a:ext>
                </a:extLst>
              </a:tr>
            </a:tbl>
          </a:graphicData>
        </a:graphic>
      </p:graphicFrame>
    </p:spTree>
    <p:extLst>
      <p:ext uri="{BB962C8B-B14F-4D97-AF65-F5344CB8AC3E}">
        <p14:creationId xmlns:p14="http://schemas.microsoft.com/office/powerpoint/2010/main" val="3344692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86F8C8-A608-4B18-A412-3CE6D9A615D5}"/>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1B30C361-611F-44AD-BF40-60EAA7E58406}"/>
              </a:ext>
            </a:extLst>
          </p:cNvPr>
          <p:cNvPicPr>
            <a:picLocks noChangeAspect="1"/>
          </p:cNvPicPr>
          <p:nvPr/>
        </p:nvPicPr>
        <p:blipFill rotWithShape="1">
          <a:blip r:embed="rId2">
            <a:extLst>
              <a:ext uri="{28A0092B-C50C-407E-A947-70E740481C1C}">
                <a14:useLocalDpi xmlns:a14="http://schemas.microsoft.com/office/drawing/2010/main" val="0"/>
              </a:ext>
            </a:extLst>
          </a:blip>
          <a:srcRect l="3571" t="17643" r="1157" b="11515"/>
          <a:stretch/>
        </p:blipFill>
        <p:spPr>
          <a:xfrm>
            <a:off x="3592944" y="1182255"/>
            <a:ext cx="4147127" cy="5482052"/>
          </a:xfrm>
          <a:prstGeom prst="rect">
            <a:avLst/>
          </a:prstGeom>
        </p:spPr>
      </p:pic>
    </p:spTree>
    <p:extLst>
      <p:ext uri="{BB962C8B-B14F-4D97-AF65-F5344CB8AC3E}">
        <p14:creationId xmlns:p14="http://schemas.microsoft.com/office/powerpoint/2010/main" val="2207287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D489-315E-4C58-9744-006ED015AF3A}"/>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0CED774-2B2B-439A-913C-F772078F8F17}"/>
              </a:ext>
            </a:extLst>
          </p:cNvPr>
          <p:cNvPicPr>
            <a:picLocks noChangeAspect="1"/>
          </p:cNvPicPr>
          <p:nvPr/>
        </p:nvPicPr>
        <p:blipFill rotWithShape="1">
          <a:blip r:embed="rId2">
            <a:extLst>
              <a:ext uri="{28A0092B-C50C-407E-A947-70E740481C1C}">
                <a14:useLocalDpi xmlns:a14="http://schemas.microsoft.com/office/drawing/2010/main" val="0"/>
              </a:ext>
            </a:extLst>
          </a:blip>
          <a:srcRect l="4987" t="16700" r="4030" b="27408"/>
          <a:stretch/>
        </p:blipFill>
        <p:spPr>
          <a:xfrm>
            <a:off x="3343563" y="1403927"/>
            <a:ext cx="4442691" cy="4851888"/>
          </a:xfrm>
          <a:prstGeom prst="rect">
            <a:avLst/>
          </a:prstGeom>
        </p:spPr>
      </p:pic>
    </p:spTree>
    <p:extLst>
      <p:ext uri="{BB962C8B-B14F-4D97-AF65-F5344CB8AC3E}">
        <p14:creationId xmlns:p14="http://schemas.microsoft.com/office/powerpoint/2010/main" val="2147592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2BE16-B91A-4553-AF7D-B0223C29D1B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92746A4-C46D-4E27-9C11-A9A77517B88E}"/>
              </a:ext>
            </a:extLst>
          </p:cNvPr>
          <p:cNvPicPr>
            <a:picLocks noChangeAspect="1"/>
          </p:cNvPicPr>
          <p:nvPr/>
        </p:nvPicPr>
        <p:blipFill rotWithShape="1">
          <a:blip r:embed="rId2">
            <a:extLst>
              <a:ext uri="{28A0092B-C50C-407E-A947-70E740481C1C}">
                <a14:useLocalDpi xmlns:a14="http://schemas.microsoft.com/office/drawing/2010/main" val="0"/>
              </a:ext>
            </a:extLst>
          </a:blip>
          <a:srcRect l="2593" t="10505" r="7141" b="23367"/>
          <a:stretch/>
        </p:blipFill>
        <p:spPr>
          <a:xfrm>
            <a:off x="3685308" y="911270"/>
            <a:ext cx="4285673" cy="5581605"/>
          </a:xfrm>
          <a:prstGeom prst="rect">
            <a:avLst/>
          </a:prstGeom>
        </p:spPr>
      </p:pic>
    </p:spTree>
    <p:extLst>
      <p:ext uri="{BB962C8B-B14F-4D97-AF65-F5344CB8AC3E}">
        <p14:creationId xmlns:p14="http://schemas.microsoft.com/office/powerpoint/2010/main" val="2354906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FA2E-9E69-4E53-90B1-1696E38A12B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92F384BE-3DB9-4BDB-89E0-0F69CB89871E}"/>
              </a:ext>
            </a:extLst>
          </p:cNvPr>
          <p:cNvPicPr>
            <a:picLocks noChangeAspect="1"/>
          </p:cNvPicPr>
          <p:nvPr/>
        </p:nvPicPr>
        <p:blipFill rotWithShape="1">
          <a:blip r:embed="rId2">
            <a:extLst>
              <a:ext uri="{28A0092B-C50C-407E-A947-70E740481C1C}">
                <a14:useLocalDpi xmlns:a14="http://schemas.microsoft.com/office/drawing/2010/main" val="0"/>
              </a:ext>
            </a:extLst>
          </a:blip>
          <a:srcRect t="23300" b="60538"/>
          <a:stretch/>
        </p:blipFill>
        <p:spPr>
          <a:xfrm>
            <a:off x="1959696" y="2456872"/>
            <a:ext cx="8551063" cy="2456874"/>
          </a:xfrm>
          <a:prstGeom prst="rect">
            <a:avLst/>
          </a:prstGeom>
        </p:spPr>
      </p:pic>
    </p:spTree>
    <p:extLst>
      <p:ext uri="{BB962C8B-B14F-4D97-AF65-F5344CB8AC3E}">
        <p14:creationId xmlns:p14="http://schemas.microsoft.com/office/powerpoint/2010/main" val="3347777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5FAB02-010B-4D72-86FD-6CB9121FA67D}"/>
              </a:ext>
            </a:extLst>
          </p:cNvPr>
          <p:cNvSpPr>
            <a:spLocks noGrp="1"/>
          </p:cNvSpPr>
          <p:nvPr>
            <p:ph type="title"/>
          </p:nvPr>
        </p:nvSpPr>
        <p:spPr/>
        <p:txBody>
          <a:bodyPr/>
          <a:lstStyle/>
          <a:p>
            <a:r>
              <a:rPr lang="en-US" dirty="0"/>
              <a:t>Attribute Closure</a:t>
            </a:r>
            <a:endParaRPr lang="en-IN" dirty="0"/>
          </a:p>
        </p:txBody>
      </p:sp>
      <p:sp>
        <p:nvSpPr>
          <p:cNvPr id="4" name="Content Placeholder 3">
            <a:extLst>
              <a:ext uri="{FF2B5EF4-FFF2-40B4-BE49-F238E27FC236}">
                <a16:creationId xmlns:a16="http://schemas.microsoft.com/office/drawing/2014/main" id="{3B7C4E51-FA8C-45C9-80F5-F6FA7599543A}"/>
              </a:ext>
            </a:extLst>
          </p:cNvPr>
          <p:cNvSpPr>
            <a:spLocks noGrp="1"/>
          </p:cNvSpPr>
          <p:nvPr>
            <p:ph idx="1"/>
          </p:nvPr>
        </p:nvSpPr>
        <p:spPr/>
        <p:txBody>
          <a:bodyPr>
            <a:normAutofit fontScale="92500" lnSpcReduction="10000"/>
          </a:bodyPr>
          <a:lstStyle/>
          <a:p>
            <a:r>
              <a:rPr lang="en-US" dirty="0"/>
              <a:t>Attribute closure of an attribute set “A” can be define as a set of attributes which can be functionally determined from it.</a:t>
            </a:r>
          </a:p>
          <a:p>
            <a:pPr marL="0" indent="0">
              <a:buNone/>
            </a:pPr>
            <a:r>
              <a:rPr lang="en-US" dirty="0"/>
              <a:t>   Denoted by F</a:t>
            </a:r>
            <a:r>
              <a:rPr lang="en-US" baseline="30000" dirty="0"/>
              <a:t>+</a:t>
            </a:r>
          </a:p>
          <a:p>
            <a:pPr marL="0" indent="0">
              <a:buNone/>
            </a:pPr>
            <a:endParaRPr lang="en-US" baseline="30000" dirty="0"/>
          </a:p>
          <a:p>
            <a:pPr marL="0" indent="0">
              <a:buNone/>
            </a:pPr>
            <a:r>
              <a:rPr lang="en-US" dirty="0"/>
              <a:t>Example : R(ABC)     R(ABCDEF)</a:t>
            </a:r>
          </a:p>
          <a:p>
            <a:pPr marL="0" indent="0">
              <a:buNone/>
            </a:pPr>
            <a:r>
              <a:rPr lang="en-US" dirty="0"/>
              <a:t>                  A-&gt;B         A-&gt;B</a:t>
            </a:r>
          </a:p>
          <a:p>
            <a:pPr marL="0" indent="0">
              <a:buNone/>
            </a:pPr>
            <a:r>
              <a:rPr lang="en-US" dirty="0"/>
              <a:t>                  B-&gt;C         C-&gt;DE</a:t>
            </a:r>
          </a:p>
          <a:p>
            <a:pPr marL="0" indent="0">
              <a:buNone/>
            </a:pPr>
            <a:r>
              <a:rPr lang="en-IN" dirty="0"/>
              <a:t>                                   AC-&gt;F</a:t>
            </a:r>
          </a:p>
          <a:p>
            <a:pPr marL="0" indent="0">
              <a:buNone/>
            </a:pPr>
            <a:r>
              <a:rPr lang="en-IN" dirty="0"/>
              <a:t>                                   D-&gt;AF</a:t>
            </a:r>
          </a:p>
          <a:p>
            <a:pPr marL="0" indent="0">
              <a:buNone/>
            </a:pPr>
            <a:r>
              <a:rPr lang="en-IN" dirty="0"/>
              <a:t>                                   E-&gt;CF</a:t>
            </a:r>
          </a:p>
        </p:txBody>
      </p:sp>
    </p:spTree>
    <p:extLst>
      <p:ext uri="{BB962C8B-B14F-4D97-AF65-F5344CB8AC3E}">
        <p14:creationId xmlns:p14="http://schemas.microsoft.com/office/powerpoint/2010/main" val="420396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3154-4CF0-4CB0-967F-3B771242459C}"/>
              </a:ext>
            </a:extLst>
          </p:cNvPr>
          <p:cNvSpPr>
            <a:spLocks noGrp="1"/>
          </p:cNvSpPr>
          <p:nvPr>
            <p:ph type="title"/>
          </p:nvPr>
        </p:nvSpPr>
        <p:spPr/>
        <p:txBody>
          <a:bodyPr/>
          <a:lstStyle/>
          <a:p>
            <a:r>
              <a:rPr lang="en-US" dirty="0"/>
              <a:t>Closure of Attribute</a:t>
            </a:r>
            <a:endParaRPr lang="en-IN" dirty="0"/>
          </a:p>
        </p:txBody>
      </p:sp>
      <p:sp>
        <p:nvSpPr>
          <p:cNvPr id="3" name="Content Placeholder 2">
            <a:extLst>
              <a:ext uri="{FF2B5EF4-FFF2-40B4-BE49-F238E27FC236}">
                <a16:creationId xmlns:a16="http://schemas.microsoft.com/office/drawing/2014/main" id="{2B7CF710-36A9-4731-8E23-5E037277F03E}"/>
              </a:ext>
            </a:extLst>
          </p:cNvPr>
          <p:cNvSpPr>
            <a:spLocks noGrp="1"/>
          </p:cNvSpPr>
          <p:nvPr>
            <p:ph idx="1"/>
          </p:nvPr>
        </p:nvSpPr>
        <p:spPr/>
        <p:txBody>
          <a:bodyPr/>
          <a:lstStyle/>
          <a:p>
            <a:pPr algn="l"/>
            <a:r>
              <a:rPr lang="en-IN" sz="1800" b="0" i="0" u="none" strike="noStrike" baseline="0" dirty="0">
                <a:solidFill>
                  <a:srgbClr val="000000"/>
                </a:solidFill>
                <a:latin typeface="Roboto-Regular"/>
              </a:rPr>
              <a:t>Example-</a:t>
            </a:r>
          </a:p>
          <a:p>
            <a:pPr algn="l"/>
            <a:r>
              <a:rPr lang="en-US" sz="1800" b="0" i="0" u="none" strike="noStrike" baseline="0" dirty="0">
                <a:solidFill>
                  <a:srgbClr val="2F2B20"/>
                </a:solidFill>
                <a:latin typeface="Roboto-Regular"/>
              </a:rPr>
              <a:t>Consider a relation R ( A , B , C , D , E , F , G ) with the functional</a:t>
            </a:r>
          </a:p>
          <a:p>
            <a:pPr marL="0" indent="0" algn="l">
              <a:buNone/>
            </a:pPr>
            <a:r>
              <a:rPr lang="en-IN" sz="1800" b="0" i="0" u="none" strike="noStrike" baseline="0" dirty="0">
                <a:solidFill>
                  <a:srgbClr val="2F2B20"/>
                </a:solidFill>
                <a:latin typeface="Roboto-Regular"/>
              </a:rPr>
              <a:t>    dependencies-</a:t>
            </a:r>
          </a:p>
          <a:p>
            <a:pPr marL="342900" indent="-342900" algn="l">
              <a:buFont typeface="+mj-lt"/>
              <a:buAutoNum type="arabicPeriod"/>
            </a:pPr>
            <a:r>
              <a:rPr lang="en-IN" sz="1800" b="0" i="0" u="none" strike="noStrike" baseline="0" dirty="0">
                <a:solidFill>
                  <a:srgbClr val="2F2B20"/>
                </a:solidFill>
                <a:latin typeface="Roboto-Regular"/>
              </a:rPr>
              <a:t>A </a:t>
            </a:r>
            <a:r>
              <a:rPr lang="en-IN" sz="1800" b="0" i="0" u="none" strike="noStrike" baseline="0" dirty="0">
                <a:solidFill>
                  <a:srgbClr val="2F2B20"/>
                </a:solidFill>
                <a:latin typeface="NotoSansSymbols"/>
              </a:rPr>
              <a:t>→ </a:t>
            </a:r>
            <a:r>
              <a:rPr lang="en-IN" sz="1800" b="0" i="0" u="none" strike="noStrike" baseline="0" dirty="0">
                <a:solidFill>
                  <a:srgbClr val="2F2B20"/>
                </a:solidFill>
                <a:latin typeface="Roboto-Regular"/>
              </a:rPr>
              <a:t>BC</a:t>
            </a:r>
          </a:p>
          <a:p>
            <a:pPr marL="342900" indent="-342900" algn="l">
              <a:buFont typeface="+mj-lt"/>
              <a:buAutoNum type="arabicPeriod"/>
            </a:pPr>
            <a:r>
              <a:rPr lang="en-IN" sz="1800" b="0" i="0" u="none" strike="noStrike" baseline="0" dirty="0">
                <a:solidFill>
                  <a:srgbClr val="2F2B20"/>
                </a:solidFill>
                <a:latin typeface="Roboto-Regular"/>
              </a:rPr>
              <a:t>BC </a:t>
            </a:r>
            <a:r>
              <a:rPr lang="en-IN" sz="1800" b="0" i="0" u="none" strike="noStrike" baseline="0" dirty="0">
                <a:solidFill>
                  <a:srgbClr val="2F2B20"/>
                </a:solidFill>
                <a:latin typeface="NotoSansSymbols"/>
              </a:rPr>
              <a:t>→ </a:t>
            </a:r>
            <a:r>
              <a:rPr lang="en-IN" sz="1800" b="0" i="0" u="none" strike="noStrike" baseline="0" dirty="0">
                <a:solidFill>
                  <a:srgbClr val="2F2B20"/>
                </a:solidFill>
                <a:latin typeface="Roboto-Regular"/>
              </a:rPr>
              <a:t>DE</a:t>
            </a:r>
          </a:p>
          <a:p>
            <a:pPr marL="342900" indent="-342900" algn="l">
              <a:buFont typeface="+mj-lt"/>
              <a:buAutoNum type="arabicPeriod"/>
            </a:pPr>
            <a:r>
              <a:rPr lang="en-IN" sz="1800" b="0" i="0" u="none" strike="noStrike" baseline="0" dirty="0">
                <a:solidFill>
                  <a:srgbClr val="2F2B20"/>
                </a:solidFill>
                <a:latin typeface="Roboto-Regular"/>
              </a:rPr>
              <a:t>D </a:t>
            </a:r>
            <a:r>
              <a:rPr lang="en-IN" sz="1800" b="0" i="0" u="none" strike="noStrike" baseline="0" dirty="0">
                <a:solidFill>
                  <a:srgbClr val="2F2B20"/>
                </a:solidFill>
                <a:latin typeface="NotoSansSymbols"/>
              </a:rPr>
              <a:t>→ </a:t>
            </a:r>
            <a:r>
              <a:rPr lang="en-IN" sz="1800" b="0" i="0" u="none" strike="noStrike" baseline="0" dirty="0">
                <a:solidFill>
                  <a:srgbClr val="2F2B20"/>
                </a:solidFill>
                <a:latin typeface="Roboto-Regular"/>
              </a:rPr>
              <a:t>F</a:t>
            </a:r>
          </a:p>
          <a:p>
            <a:pPr marL="342900" indent="-342900" algn="l">
              <a:buFont typeface="+mj-lt"/>
              <a:buAutoNum type="arabicPeriod"/>
            </a:pPr>
            <a:r>
              <a:rPr lang="en-IN" sz="1800" b="0" i="0" u="none" strike="noStrike" baseline="0" dirty="0">
                <a:solidFill>
                  <a:srgbClr val="2F2B20"/>
                </a:solidFill>
                <a:latin typeface="Roboto-Regular"/>
              </a:rPr>
              <a:t>CF </a:t>
            </a:r>
            <a:r>
              <a:rPr lang="en-IN" sz="1800" b="0" i="0" u="none" strike="noStrike" baseline="0" dirty="0">
                <a:solidFill>
                  <a:srgbClr val="2F2B20"/>
                </a:solidFill>
                <a:latin typeface="NotoSansSymbols"/>
              </a:rPr>
              <a:t>→ </a:t>
            </a:r>
            <a:r>
              <a:rPr lang="en-IN" sz="1800" b="0" i="0" u="none" strike="noStrike" baseline="0" dirty="0">
                <a:solidFill>
                  <a:srgbClr val="2F2B20"/>
                </a:solidFill>
                <a:latin typeface="Roboto-Regular"/>
              </a:rPr>
              <a:t>G</a:t>
            </a:r>
          </a:p>
          <a:p>
            <a:pPr marL="0" indent="0" algn="l">
              <a:buNone/>
            </a:pPr>
            <a:endParaRPr lang="en-US" sz="1800" b="0" i="0" u="none" strike="noStrike" baseline="0" dirty="0">
              <a:solidFill>
                <a:srgbClr val="2F2B20"/>
              </a:solidFill>
              <a:latin typeface="Roboto-Regular"/>
            </a:endParaRPr>
          </a:p>
          <a:p>
            <a:pPr marL="0" indent="0" algn="l">
              <a:buNone/>
            </a:pPr>
            <a:r>
              <a:rPr lang="en-US" sz="1800" b="0" i="0" u="none" strike="noStrike" baseline="0" dirty="0">
                <a:solidFill>
                  <a:srgbClr val="2F2B20"/>
                </a:solidFill>
                <a:latin typeface="Roboto-Regular"/>
              </a:rPr>
              <a:t>Now, let us find the closure of some attributes and attribute sets</a:t>
            </a:r>
            <a:endParaRPr lang="en-IN" dirty="0"/>
          </a:p>
        </p:txBody>
      </p:sp>
    </p:spTree>
    <p:extLst>
      <p:ext uri="{BB962C8B-B14F-4D97-AF65-F5344CB8AC3E}">
        <p14:creationId xmlns:p14="http://schemas.microsoft.com/office/powerpoint/2010/main" val="3578019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3C09-3510-4ABA-98A5-F5363E41E0D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411E8F2-499B-4873-B0DE-941AA9CCDD83}"/>
              </a:ext>
            </a:extLst>
          </p:cNvPr>
          <p:cNvPicPr>
            <a:picLocks noGrp="1" noChangeAspect="1"/>
          </p:cNvPicPr>
          <p:nvPr>
            <p:ph idx="1"/>
          </p:nvPr>
        </p:nvPicPr>
        <p:blipFill rotWithShape="1">
          <a:blip r:embed="rId2"/>
          <a:srcRect l="1379" t="39114" r="71775" b="33109"/>
          <a:stretch/>
        </p:blipFill>
        <p:spPr>
          <a:xfrm>
            <a:off x="1604818" y="1027906"/>
            <a:ext cx="8656782" cy="5038193"/>
          </a:xfrm>
        </p:spPr>
      </p:pic>
    </p:spTree>
    <p:extLst>
      <p:ext uri="{BB962C8B-B14F-4D97-AF65-F5344CB8AC3E}">
        <p14:creationId xmlns:p14="http://schemas.microsoft.com/office/powerpoint/2010/main" val="3227133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6126-D8B4-4500-833C-58B4AA0AF740}"/>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4452F705-6F37-46DF-9EE0-0BF4534F0BE5}"/>
              </a:ext>
            </a:extLst>
          </p:cNvPr>
          <p:cNvPicPr>
            <a:picLocks noGrp="1" noChangeAspect="1"/>
          </p:cNvPicPr>
          <p:nvPr>
            <p:ph idx="1"/>
          </p:nvPr>
        </p:nvPicPr>
        <p:blipFill rotWithShape="1">
          <a:blip r:embed="rId2"/>
          <a:srcRect l="2789" t="38383" r="76578" b="31153"/>
          <a:stretch/>
        </p:blipFill>
        <p:spPr>
          <a:xfrm>
            <a:off x="2048163" y="658911"/>
            <a:ext cx="8241146" cy="5540178"/>
          </a:xfrm>
        </p:spPr>
      </p:pic>
    </p:spTree>
    <p:extLst>
      <p:ext uri="{BB962C8B-B14F-4D97-AF65-F5344CB8AC3E}">
        <p14:creationId xmlns:p14="http://schemas.microsoft.com/office/powerpoint/2010/main" val="4069462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7FFC-F482-4206-9167-1B62D2E6C3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2AE5A22-F1CB-40A4-91EC-83D95CFF1F18}"/>
              </a:ext>
            </a:extLst>
          </p:cNvPr>
          <p:cNvPicPr>
            <a:picLocks noGrp="1" noChangeAspect="1"/>
          </p:cNvPicPr>
          <p:nvPr>
            <p:ph idx="1"/>
          </p:nvPr>
        </p:nvPicPr>
        <p:blipFill rotWithShape="1">
          <a:blip r:embed="rId2"/>
          <a:srcRect l="2359" t="39809" r="70776" b="29728"/>
          <a:stretch/>
        </p:blipFill>
        <p:spPr>
          <a:xfrm>
            <a:off x="2135446" y="1238936"/>
            <a:ext cx="8236990" cy="5253939"/>
          </a:xfrm>
        </p:spPr>
      </p:pic>
    </p:spTree>
    <p:extLst>
      <p:ext uri="{BB962C8B-B14F-4D97-AF65-F5344CB8AC3E}">
        <p14:creationId xmlns:p14="http://schemas.microsoft.com/office/powerpoint/2010/main" val="2588910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4005E-24C9-4D0D-B12B-626056043589}"/>
              </a:ext>
            </a:extLst>
          </p:cNvPr>
          <p:cNvSpPr>
            <a:spLocks noGrp="1"/>
          </p:cNvSpPr>
          <p:nvPr>
            <p:ph type="title"/>
          </p:nvPr>
        </p:nvSpPr>
        <p:spPr/>
        <p:txBody>
          <a:bodyPr/>
          <a:lstStyle/>
          <a:p>
            <a:r>
              <a:rPr lang="en-US" dirty="0"/>
              <a:t>Functional Dependency</a:t>
            </a:r>
            <a:endParaRPr lang="en-IN" dirty="0"/>
          </a:p>
        </p:txBody>
      </p:sp>
      <p:sp>
        <p:nvSpPr>
          <p:cNvPr id="3" name="Content Placeholder 2">
            <a:extLst>
              <a:ext uri="{FF2B5EF4-FFF2-40B4-BE49-F238E27FC236}">
                <a16:creationId xmlns:a16="http://schemas.microsoft.com/office/drawing/2014/main" id="{EE712680-25A2-4A85-9F2D-FD58ECE3B219}"/>
              </a:ext>
            </a:extLst>
          </p:cNvPr>
          <p:cNvSpPr>
            <a:spLocks noGrp="1"/>
          </p:cNvSpPr>
          <p:nvPr>
            <p:ph idx="1"/>
          </p:nvPr>
        </p:nvSpPr>
        <p:spPr/>
        <p:txBody>
          <a:bodyPr>
            <a:normAutofit fontScale="77500" lnSpcReduction="20000"/>
          </a:bodyPr>
          <a:lstStyle/>
          <a:p>
            <a:r>
              <a:rPr lang="en-US" dirty="0"/>
              <a:t>The functional dependency is a relationship that exist between two attributes. It typically exists between the primary key and  non-key attribute within a table.</a:t>
            </a:r>
          </a:p>
          <a:p>
            <a:pPr marL="457200" lvl="1" indent="0">
              <a:buNone/>
            </a:pPr>
            <a:r>
              <a:rPr lang="en-IN" b="0" i="0" dirty="0">
                <a:solidFill>
                  <a:srgbClr val="000000"/>
                </a:solidFill>
                <a:effectLst/>
                <a:latin typeface="inter-regular"/>
              </a:rPr>
              <a:t>X   →   Y  </a:t>
            </a:r>
          </a:p>
          <a:p>
            <a:pPr marL="0" indent="0">
              <a:buNone/>
            </a:pPr>
            <a:r>
              <a:rPr lang="en-IN" dirty="0"/>
              <a:t>The left side of FD is known as determinant, the right side of the production is known as a dependent.</a:t>
            </a:r>
          </a:p>
          <a:p>
            <a:pPr marL="0" indent="0">
              <a:buNone/>
            </a:pPr>
            <a:r>
              <a:rPr lang="en-IN" dirty="0"/>
              <a:t> </a:t>
            </a:r>
            <a:r>
              <a:rPr lang="en-IN" b="1" dirty="0"/>
              <a:t>For example:</a:t>
            </a:r>
          </a:p>
          <a:p>
            <a:pPr marL="0" indent="0">
              <a:buNone/>
            </a:pPr>
            <a:r>
              <a:rPr lang="en-IN" b="1" dirty="0"/>
              <a:t> </a:t>
            </a:r>
            <a:r>
              <a:rPr lang="en-IN" dirty="0"/>
              <a:t>Assume we have an employee table with attributes: </a:t>
            </a:r>
          </a:p>
          <a:p>
            <a:pPr marL="0" indent="0">
              <a:buNone/>
            </a:pPr>
            <a:r>
              <a:rPr lang="en-IN" dirty="0"/>
              <a:t> </a:t>
            </a:r>
            <a:r>
              <a:rPr lang="en-IN" dirty="0" err="1"/>
              <a:t>Emp_Id</a:t>
            </a:r>
            <a:r>
              <a:rPr lang="en-IN" dirty="0"/>
              <a:t>, </a:t>
            </a:r>
            <a:r>
              <a:rPr lang="en-IN" dirty="0" err="1"/>
              <a:t>Emo_Name</a:t>
            </a:r>
            <a:r>
              <a:rPr lang="en-IN" dirty="0"/>
              <a:t>, </a:t>
            </a:r>
            <a:r>
              <a:rPr lang="en-IN" dirty="0" err="1"/>
              <a:t>Emp_Address</a:t>
            </a:r>
            <a:r>
              <a:rPr lang="en-IN" dirty="0"/>
              <a:t>.</a:t>
            </a:r>
          </a:p>
          <a:p>
            <a:pPr marL="0" indent="0">
              <a:buNone/>
            </a:pPr>
            <a:r>
              <a:rPr lang="en-IN" dirty="0"/>
              <a:t>Here </a:t>
            </a:r>
            <a:r>
              <a:rPr lang="en-IN" dirty="0" err="1"/>
              <a:t>Emp_Id</a:t>
            </a:r>
            <a:r>
              <a:rPr lang="en-IN" dirty="0"/>
              <a:t> attribute can uniquely identify the </a:t>
            </a:r>
            <a:r>
              <a:rPr lang="en-IN" dirty="0" err="1"/>
              <a:t>Emp_Name</a:t>
            </a:r>
            <a:r>
              <a:rPr lang="en-IN" dirty="0"/>
              <a:t> attribute of    employee table because if we know the </a:t>
            </a:r>
            <a:r>
              <a:rPr lang="en-IN" dirty="0" err="1"/>
              <a:t>Emp_Id</a:t>
            </a:r>
            <a:r>
              <a:rPr lang="en-IN" dirty="0"/>
              <a:t>, we can tell that employee name associated with it.</a:t>
            </a:r>
          </a:p>
          <a:p>
            <a:pPr marL="0" indent="0" algn="just">
              <a:buNone/>
            </a:pPr>
            <a:r>
              <a:rPr lang="en-US" b="0" i="0" dirty="0">
                <a:solidFill>
                  <a:srgbClr val="333333"/>
                </a:solidFill>
                <a:effectLst/>
                <a:latin typeface="inter-regular"/>
              </a:rPr>
              <a:t>Functional dependency can be written as:</a:t>
            </a:r>
          </a:p>
          <a:p>
            <a:pPr marL="0" indent="0" algn="just">
              <a:buNone/>
            </a:pPr>
            <a:r>
              <a:rPr lang="en-US" b="0" i="0" dirty="0" err="1">
                <a:solidFill>
                  <a:srgbClr val="000000"/>
                </a:solidFill>
                <a:effectLst/>
                <a:latin typeface="inter-regular"/>
              </a:rPr>
              <a:t>Emp_Id</a:t>
            </a:r>
            <a:r>
              <a:rPr lang="en-US" b="0" i="0" dirty="0">
                <a:solidFill>
                  <a:srgbClr val="000000"/>
                </a:solidFill>
                <a:effectLst/>
                <a:latin typeface="inter-regular"/>
              </a:rPr>
              <a:t> → </a:t>
            </a:r>
            <a:r>
              <a:rPr lang="en-US" b="0" i="0" dirty="0" err="1">
                <a:solidFill>
                  <a:srgbClr val="000000"/>
                </a:solidFill>
                <a:effectLst/>
                <a:latin typeface="inter-regular"/>
              </a:rPr>
              <a:t>Emp_Name</a:t>
            </a:r>
            <a:r>
              <a:rPr lang="en-US" b="0" i="0" dirty="0">
                <a:solidFill>
                  <a:srgbClr val="000000"/>
                </a:solidFill>
                <a:effectLst/>
                <a:latin typeface="inter-regular"/>
              </a:rPr>
              <a:t>   </a:t>
            </a:r>
          </a:p>
          <a:p>
            <a:pPr marL="0" indent="0" algn="just">
              <a:buNone/>
            </a:pPr>
            <a:r>
              <a:rPr lang="en-US" b="0" i="0" dirty="0">
                <a:solidFill>
                  <a:srgbClr val="333333"/>
                </a:solidFill>
                <a:effectLst/>
                <a:latin typeface="inter-regular"/>
              </a:rPr>
              <a:t>We can say that </a:t>
            </a:r>
            <a:r>
              <a:rPr lang="en-US" b="0" i="0" dirty="0" err="1">
                <a:solidFill>
                  <a:srgbClr val="333333"/>
                </a:solidFill>
                <a:effectLst/>
                <a:latin typeface="inter-regular"/>
              </a:rPr>
              <a:t>Emp_Name</a:t>
            </a:r>
            <a:r>
              <a:rPr lang="en-US" b="0" i="0" dirty="0">
                <a:solidFill>
                  <a:srgbClr val="333333"/>
                </a:solidFill>
                <a:effectLst/>
                <a:latin typeface="inter-regular"/>
              </a:rPr>
              <a:t> is functionally dependent on </a:t>
            </a:r>
            <a:r>
              <a:rPr lang="en-US" b="0" i="0" dirty="0" err="1">
                <a:solidFill>
                  <a:srgbClr val="333333"/>
                </a:solidFill>
                <a:effectLst/>
                <a:latin typeface="inter-regular"/>
              </a:rPr>
              <a:t>Emp_Id</a:t>
            </a:r>
            <a:r>
              <a:rPr lang="en-US" b="0" i="0" dirty="0">
                <a:solidFill>
                  <a:srgbClr val="333333"/>
                </a:solidFill>
                <a:effectLst/>
                <a:latin typeface="inter-regular"/>
              </a:rPr>
              <a:t>.</a:t>
            </a:r>
          </a:p>
          <a:p>
            <a:pPr marL="0" indent="0">
              <a:buNone/>
            </a:pPr>
            <a:endParaRPr lang="en-IN" dirty="0"/>
          </a:p>
        </p:txBody>
      </p:sp>
    </p:spTree>
    <p:extLst>
      <p:ext uri="{BB962C8B-B14F-4D97-AF65-F5344CB8AC3E}">
        <p14:creationId xmlns:p14="http://schemas.microsoft.com/office/powerpoint/2010/main" val="3951480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4D59-B530-4E63-BF34-5489FB2EF48B}"/>
              </a:ext>
            </a:extLst>
          </p:cNvPr>
          <p:cNvSpPr>
            <a:spLocks noGrp="1"/>
          </p:cNvSpPr>
          <p:nvPr>
            <p:ph type="title"/>
          </p:nvPr>
        </p:nvSpPr>
        <p:spPr/>
        <p:txBody>
          <a:bodyPr/>
          <a:lstStyle/>
          <a:p>
            <a:r>
              <a:rPr lang="en-US" dirty="0"/>
              <a:t>Finding the Keys Using Closure</a:t>
            </a:r>
            <a:endParaRPr lang="en-IN" dirty="0"/>
          </a:p>
        </p:txBody>
      </p:sp>
      <p:sp>
        <p:nvSpPr>
          <p:cNvPr id="3" name="Content Placeholder 2">
            <a:extLst>
              <a:ext uri="{FF2B5EF4-FFF2-40B4-BE49-F238E27FC236}">
                <a16:creationId xmlns:a16="http://schemas.microsoft.com/office/drawing/2014/main" id="{B9A3182C-4399-40AF-8869-B6D4F4A2419F}"/>
              </a:ext>
            </a:extLst>
          </p:cNvPr>
          <p:cNvSpPr>
            <a:spLocks noGrp="1"/>
          </p:cNvSpPr>
          <p:nvPr>
            <p:ph idx="1"/>
          </p:nvPr>
        </p:nvSpPr>
        <p:spPr/>
        <p:txBody>
          <a:bodyPr/>
          <a:lstStyle/>
          <a:p>
            <a:r>
              <a:rPr lang="en-US" b="1" dirty="0"/>
              <a:t>Super Key:</a:t>
            </a:r>
          </a:p>
          <a:p>
            <a:pPr lvl="1" algn="just"/>
            <a:r>
              <a:rPr lang="en-IN" dirty="0"/>
              <a:t>If the closure of an attribute set contain all the attribute of the relation, then that attribute set is called as a super key of that relation.</a:t>
            </a:r>
          </a:p>
          <a:p>
            <a:pPr lvl="1" algn="just"/>
            <a:r>
              <a:rPr lang="en-IN" dirty="0"/>
              <a:t>The closure of a super key is the entire relation schema.</a:t>
            </a:r>
          </a:p>
          <a:p>
            <a:pPr algn="just"/>
            <a:r>
              <a:rPr lang="en-IN" b="1" dirty="0"/>
              <a:t>Candidate Key:</a:t>
            </a:r>
          </a:p>
          <a:p>
            <a:pPr lvl="1" algn="just"/>
            <a:r>
              <a:rPr lang="en-IN" dirty="0"/>
              <a:t>If there exist no subset of an attribute set whose closure contains all the attributes of the relation, then that attribute set is called as a candidate key of that relation.</a:t>
            </a:r>
          </a:p>
          <a:p>
            <a:pPr lvl="1" algn="just"/>
            <a:endParaRPr lang="en-IN" b="1" dirty="0"/>
          </a:p>
          <a:p>
            <a:pPr algn="just"/>
            <a:endParaRPr lang="en-IN" dirty="0"/>
          </a:p>
        </p:txBody>
      </p:sp>
    </p:spTree>
    <p:extLst>
      <p:ext uri="{BB962C8B-B14F-4D97-AF65-F5344CB8AC3E}">
        <p14:creationId xmlns:p14="http://schemas.microsoft.com/office/powerpoint/2010/main" val="2877590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403D3-FD3C-46B7-A5D7-CA69B1988E3C}"/>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3CE02C9B-1F78-421D-A088-7DFCA1D0757E}"/>
              </a:ext>
            </a:extLst>
          </p:cNvPr>
          <p:cNvPicPr>
            <a:picLocks noChangeAspect="1"/>
          </p:cNvPicPr>
          <p:nvPr/>
        </p:nvPicPr>
        <p:blipFill rotWithShape="1">
          <a:blip r:embed="rId2">
            <a:extLst>
              <a:ext uri="{28A0092B-C50C-407E-A947-70E740481C1C}">
                <a14:useLocalDpi xmlns:a14="http://schemas.microsoft.com/office/drawing/2010/main" val="0"/>
              </a:ext>
            </a:extLst>
          </a:blip>
          <a:srcRect l="4506" t="3011" r="9006" b="12903"/>
          <a:stretch/>
        </p:blipFill>
        <p:spPr>
          <a:xfrm>
            <a:off x="3392128" y="545689"/>
            <a:ext cx="4578268" cy="5947185"/>
          </a:xfrm>
          <a:prstGeom prst="rect">
            <a:avLst/>
          </a:prstGeom>
        </p:spPr>
      </p:pic>
    </p:spTree>
    <p:extLst>
      <p:ext uri="{BB962C8B-B14F-4D97-AF65-F5344CB8AC3E}">
        <p14:creationId xmlns:p14="http://schemas.microsoft.com/office/powerpoint/2010/main" val="1400088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64779-C8F3-4234-AC95-82F91261F5A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66D822C1-46F1-4001-A5AC-E20738C85E08}"/>
              </a:ext>
            </a:extLst>
          </p:cNvPr>
          <p:cNvPicPr>
            <a:picLocks noChangeAspect="1"/>
          </p:cNvPicPr>
          <p:nvPr/>
        </p:nvPicPr>
        <p:blipFill rotWithShape="1">
          <a:blip r:embed="rId2">
            <a:extLst>
              <a:ext uri="{28A0092B-C50C-407E-A947-70E740481C1C}">
                <a14:useLocalDpi xmlns:a14="http://schemas.microsoft.com/office/drawing/2010/main" val="0"/>
              </a:ext>
            </a:extLst>
          </a:blip>
          <a:srcRect t="5324" r="12167" b="9247"/>
          <a:stretch/>
        </p:blipFill>
        <p:spPr>
          <a:xfrm>
            <a:off x="3234640" y="634181"/>
            <a:ext cx="4596295" cy="5973096"/>
          </a:xfrm>
          <a:prstGeom prst="rect">
            <a:avLst/>
          </a:prstGeom>
        </p:spPr>
      </p:pic>
    </p:spTree>
    <p:extLst>
      <p:ext uri="{BB962C8B-B14F-4D97-AF65-F5344CB8AC3E}">
        <p14:creationId xmlns:p14="http://schemas.microsoft.com/office/powerpoint/2010/main" val="3160772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4B93-A19B-4095-BC24-63040EEBA94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D708366-E58E-43DB-9211-A4511A19AE2A}"/>
              </a:ext>
            </a:extLst>
          </p:cNvPr>
          <p:cNvPicPr>
            <a:picLocks noChangeAspect="1"/>
          </p:cNvPicPr>
          <p:nvPr/>
        </p:nvPicPr>
        <p:blipFill rotWithShape="1">
          <a:blip r:embed="rId2">
            <a:extLst>
              <a:ext uri="{28A0092B-C50C-407E-A947-70E740481C1C}">
                <a14:useLocalDpi xmlns:a14="http://schemas.microsoft.com/office/drawing/2010/main" val="0"/>
              </a:ext>
            </a:extLst>
          </a:blip>
          <a:srcRect l="6803" t="13119" r="2972" b="6882"/>
          <a:stretch/>
        </p:blipFill>
        <p:spPr>
          <a:xfrm>
            <a:off x="3878826" y="899651"/>
            <a:ext cx="4866968" cy="5765963"/>
          </a:xfrm>
          <a:prstGeom prst="rect">
            <a:avLst/>
          </a:prstGeom>
        </p:spPr>
      </p:pic>
    </p:spTree>
    <p:extLst>
      <p:ext uri="{BB962C8B-B14F-4D97-AF65-F5344CB8AC3E}">
        <p14:creationId xmlns:p14="http://schemas.microsoft.com/office/powerpoint/2010/main" val="198889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53A-9A72-4AAC-8830-1A4B1BB2269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F5FE43FB-B881-4514-A413-3CE28D227EEC}"/>
              </a:ext>
            </a:extLst>
          </p:cNvPr>
          <p:cNvPicPr>
            <a:picLocks noChangeAspect="1"/>
          </p:cNvPicPr>
          <p:nvPr/>
        </p:nvPicPr>
        <p:blipFill rotWithShape="1">
          <a:blip r:embed="rId2">
            <a:extLst>
              <a:ext uri="{28A0092B-C50C-407E-A947-70E740481C1C}">
                <a14:useLocalDpi xmlns:a14="http://schemas.microsoft.com/office/drawing/2010/main" val="0"/>
              </a:ext>
            </a:extLst>
          </a:blip>
          <a:srcRect t="10967" r="14179" b="10108"/>
          <a:stretch/>
        </p:blipFill>
        <p:spPr>
          <a:xfrm>
            <a:off x="2954421" y="365125"/>
            <a:ext cx="5688134" cy="6989275"/>
          </a:xfrm>
          <a:prstGeom prst="rect">
            <a:avLst/>
          </a:prstGeom>
        </p:spPr>
      </p:pic>
    </p:spTree>
    <p:extLst>
      <p:ext uri="{BB962C8B-B14F-4D97-AF65-F5344CB8AC3E}">
        <p14:creationId xmlns:p14="http://schemas.microsoft.com/office/powerpoint/2010/main" val="2230451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A1744E-8B60-4448-81C4-8FFEBE37F1E2}"/>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94194CDC-9879-49F6-85F9-0B61B9F7C69B}"/>
              </a:ext>
            </a:extLst>
          </p:cNvPr>
          <p:cNvPicPr>
            <a:picLocks noChangeAspect="1"/>
          </p:cNvPicPr>
          <p:nvPr/>
        </p:nvPicPr>
        <p:blipFill rotWithShape="1">
          <a:blip r:embed="rId2"/>
          <a:srcRect l="52364" t="41212" r="26091" b="28485"/>
          <a:stretch/>
        </p:blipFill>
        <p:spPr>
          <a:xfrm>
            <a:off x="2128058" y="1027906"/>
            <a:ext cx="7215448" cy="5708424"/>
          </a:xfrm>
          <a:prstGeom prst="rect">
            <a:avLst/>
          </a:prstGeom>
        </p:spPr>
      </p:pic>
    </p:spTree>
    <p:extLst>
      <p:ext uri="{BB962C8B-B14F-4D97-AF65-F5344CB8AC3E}">
        <p14:creationId xmlns:p14="http://schemas.microsoft.com/office/powerpoint/2010/main" val="1374098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BCD5-2B9E-4690-B2DF-DB7C993BE65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D0BFEEB-72E8-432B-BBD5-CAFCBE1D7533}"/>
              </a:ext>
            </a:extLst>
          </p:cNvPr>
          <p:cNvPicPr>
            <a:picLocks noChangeAspect="1"/>
          </p:cNvPicPr>
          <p:nvPr/>
        </p:nvPicPr>
        <p:blipFill rotWithShape="1">
          <a:blip r:embed="rId2"/>
          <a:srcRect l="52091" t="41455" r="20500" b="31879"/>
          <a:stretch/>
        </p:blipFill>
        <p:spPr>
          <a:xfrm>
            <a:off x="1736581" y="1496290"/>
            <a:ext cx="8718837" cy="4771506"/>
          </a:xfrm>
          <a:prstGeom prst="rect">
            <a:avLst/>
          </a:prstGeom>
        </p:spPr>
      </p:pic>
    </p:spTree>
    <p:extLst>
      <p:ext uri="{BB962C8B-B14F-4D97-AF65-F5344CB8AC3E}">
        <p14:creationId xmlns:p14="http://schemas.microsoft.com/office/powerpoint/2010/main" val="3006175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66B-41E4-49E2-B03B-412F2B7C856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E3839AB-4F7C-490F-ADDB-D6D7EEF89EB8}"/>
              </a:ext>
            </a:extLst>
          </p:cNvPr>
          <p:cNvPicPr>
            <a:picLocks noChangeAspect="1"/>
          </p:cNvPicPr>
          <p:nvPr/>
        </p:nvPicPr>
        <p:blipFill rotWithShape="1">
          <a:blip r:embed="rId2"/>
          <a:srcRect l="52227" t="40970" r="21454" b="33575"/>
          <a:stretch/>
        </p:blipFill>
        <p:spPr>
          <a:xfrm>
            <a:off x="2138588" y="1978430"/>
            <a:ext cx="7914824" cy="4305991"/>
          </a:xfrm>
          <a:prstGeom prst="rect">
            <a:avLst/>
          </a:prstGeom>
        </p:spPr>
      </p:pic>
    </p:spTree>
    <p:extLst>
      <p:ext uri="{BB962C8B-B14F-4D97-AF65-F5344CB8AC3E}">
        <p14:creationId xmlns:p14="http://schemas.microsoft.com/office/powerpoint/2010/main" val="2301332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91AF-49FF-4D74-A287-604C43E5AF3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99C4503D-1DD5-4CFD-90E2-1E4FE64DF082}"/>
              </a:ext>
            </a:extLst>
          </p:cNvPr>
          <p:cNvPicPr>
            <a:picLocks noChangeAspect="1"/>
          </p:cNvPicPr>
          <p:nvPr/>
        </p:nvPicPr>
        <p:blipFill rotWithShape="1">
          <a:blip r:embed="rId2"/>
          <a:srcRect l="52227" t="43152" r="21863" b="35515"/>
          <a:stretch/>
        </p:blipFill>
        <p:spPr>
          <a:xfrm>
            <a:off x="1845425" y="1945179"/>
            <a:ext cx="7959225" cy="3857104"/>
          </a:xfrm>
          <a:prstGeom prst="rect">
            <a:avLst/>
          </a:prstGeom>
        </p:spPr>
      </p:pic>
    </p:spTree>
    <p:extLst>
      <p:ext uri="{BB962C8B-B14F-4D97-AF65-F5344CB8AC3E}">
        <p14:creationId xmlns:p14="http://schemas.microsoft.com/office/powerpoint/2010/main" val="2374601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4B46-21BB-4359-976B-1872EB901FA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D4673D1-9120-4D7A-B520-10D09A671D9A}"/>
              </a:ext>
            </a:extLst>
          </p:cNvPr>
          <p:cNvPicPr>
            <a:picLocks noChangeAspect="1"/>
          </p:cNvPicPr>
          <p:nvPr/>
        </p:nvPicPr>
        <p:blipFill rotWithShape="1">
          <a:blip r:embed="rId2"/>
          <a:srcRect l="51954" t="42908" r="21864" b="24849"/>
          <a:stretch/>
        </p:blipFill>
        <p:spPr>
          <a:xfrm>
            <a:off x="2676698" y="1990897"/>
            <a:ext cx="5769033" cy="3996260"/>
          </a:xfrm>
          <a:prstGeom prst="rect">
            <a:avLst/>
          </a:prstGeom>
        </p:spPr>
      </p:pic>
    </p:spTree>
    <p:extLst>
      <p:ext uri="{BB962C8B-B14F-4D97-AF65-F5344CB8AC3E}">
        <p14:creationId xmlns:p14="http://schemas.microsoft.com/office/powerpoint/2010/main" val="827885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25DAE-66C8-4246-95D2-484D31FC5E04}"/>
              </a:ext>
            </a:extLst>
          </p:cNvPr>
          <p:cNvSpPr>
            <a:spLocks noGrp="1"/>
          </p:cNvSpPr>
          <p:nvPr>
            <p:ph type="title"/>
          </p:nvPr>
        </p:nvSpPr>
        <p:spPr/>
        <p:txBody>
          <a:bodyPr/>
          <a:lstStyle/>
          <a:p>
            <a:endParaRPr lang="en-IN"/>
          </a:p>
        </p:txBody>
      </p:sp>
      <p:pic>
        <p:nvPicPr>
          <p:cNvPr id="8" name="Picture 7">
            <a:extLst>
              <a:ext uri="{FF2B5EF4-FFF2-40B4-BE49-F238E27FC236}">
                <a16:creationId xmlns:a16="http://schemas.microsoft.com/office/drawing/2014/main" id="{B5AC3EFE-B8FA-4088-8DB5-20993F3DC2ED}"/>
              </a:ext>
            </a:extLst>
          </p:cNvPr>
          <p:cNvPicPr>
            <a:picLocks noChangeAspect="1"/>
          </p:cNvPicPr>
          <p:nvPr/>
        </p:nvPicPr>
        <p:blipFill rotWithShape="1">
          <a:blip r:embed="rId2">
            <a:extLst>
              <a:ext uri="{28A0092B-C50C-407E-A947-70E740481C1C}">
                <a14:useLocalDpi xmlns:a14="http://schemas.microsoft.com/office/drawing/2010/main" val="0"/>
              </a:ext>
            </a:extLst>
          </a:blip>
          <a:srcRect l="1303" r="12828"/>
          <a:stretch/>
        </p:blipFill>
        <p:spPr>
          <a:xfrm>
            <a:off x="3334326" y="619978"/>
            <a:ext cx="4867565" cy="5872897"/>
          </a:xfrm>
          <a:prstGeom prst="rect">
            <a:avLst/>
          </a:prstGeom>
        </p:spPr>
      </p:pic>
    </p:spTree>
    <p:extLst>
      <p:ext uri="{BB962C8B-B14F-4D97-AF65-F5344CB8AC3E}">
        <p14:creationId xmlns:p14="http://schemas.microsoft.com/office/powerpoint/2010/main" val="2845337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57F7-D73C-4340-B90C-9E4270B1B8A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33914B5-B040-4FCE-8926-6590A7AAE932}"/>
              </a:ext>
            </a:extLst>
          </p:cNvPr>
          <p:cNvPicPr>
            <a:picLocks noChangeAspect="1"/>
          </p:cNvPicPr>
          <p:nvPr/>
        </p:nvPicPr>
        <p:blipFill rotWithShape="1">
          <a:blip r:embed="rId2"/>
          <a:srcRect l="52364" t="39273" r="20773" b="39394"/>
          <a:stretch/>
        </p:blipFill>
        <p:spPr>
          <a:xfrm>
            <a:off x="838200" y="1816647"/>
            <a:ext cx="9426633" cy="4210881"/>
          </a:xfrm>
          <a:prstGeom prst="rect">
            <a:avLst/>
          </a:prstGeom>
        </p:spPr>
      </p:pic>
    </p:spTree>
    <p:extLst>
      <p:ext uri="{BB962C8B-B14F-4D97-AF65-F5344CB8AC3E}">
        <p14:creationId xmlns:p14="http://schemas.microsoft.com/office/powerpoint/2010/main" val="3417592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1B705-3F75-42CD-B822-BFCAD308E57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46E1FBB-418D-4099-9C51-13607B7FE113}"/>
              </a:ext>
            </a:extLst>
          </p:cNvPr>
          <p:cNvPicPr>
            <a:picLocks noChangeAspect="1"/>
          </p:cNvPicPr>
          <p:nvPr/>
        </p:nvPicPr>
        <p:blipFill rotWithShape="1">
          <a:blip r:embed="rId2"/>
          <a:srcRect l="52636" t="40970" r="25682" b="37939"/>
          <a:stretch/>
        </p:blipFill>
        <p:spPr>
          <a:xfrm>
            <a:off x="838200" y="1690688"/>
            <a:ext cx="7674033" cy="4198995"/>
          </a:xfrm>
          <a:prstGeom prst="rect">
            <a:avLst/>
          </a:prstGeom>
        </p:spPr>
      </p:pic>
    </p:spTree>
    <p:extLst>
      <p:ext uri="{BB962C8B-B14F-4D97-AF65-F5344CB8AC3E}">
        <p14:creationId xmlns:p14="http://schemas.microsoft.com/office/powerpoint/2010/main" val="2147794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0D37-C51A-4F9A-88F9-4A6A5F247AA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C58F1D8-ADE5-4EEC-9601-DF78057C7602}"/>
              </a:ext>
            </a:extLst>
          </p:cNvPr>
          <p:cNvPicPr>
            <a:picLocks noChangeAspect="1"/>
          </p:cNvPicPr>
          <p:nvPr/>
        </p:nvPicPr>
        <p:blipFill rotWithShape="1">
          <a:blip r:embed="rId2"/>
          <a:srcRect l="51818" t="39758" r="20091" b="40913"/>
          <a:stretch/>
        </p:blipFill>
        <p:spPr>
          <a:xfrm>
            <a:off x="572191" y="2030541"/>
            <a:ext cx="9057733" cy="3505735"/>
          </a:xfrm>
          <a:prstGeom prst="rect">
            <a:avLst/>
          </a:prstGeom>
        </p:spPr>
      </p:pic>
    </p:spTree>
    <p:extLst>
      <p:ext uri="{BB962C8B-B14F-4D97-AF65-F5344CB8AC3E}">
        <p14:creationId xmlns:p14="http://schemas.microsoft.com/office/powerpoint/2010/main" val="140815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E8BA-2268-4C2F-988B-034A101D3C4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FCD5FEE-4E6A-4541-9125-D4BF7FE65E65}"/>
              </a:ext>
            </a:extLst>
          </p:cNvPr>
          <p:cNvPicPr>
            <a:picLocks noChangeAspect="1"/>
          </p:cNvPicPr>
          <p:nvPr/>
        </p:nvPicPr>
        <p:blipFill rotWithShape="1">
          <a:blip r:embed="rId2"/>
          <a:srcRect l="51954" t="40727" r="20637" b="38182"/>
          <a:stretch/>
        </p:blipFill>
        <p:spPr>
          <a:xfrm>
            <a:off x="631767" y="2177934"/>
            <a:ext cx="7950981" cy="3441470"/>
          </a:xfrm>
          <a:prstGeom prst="rect">
            <a:avLst/>
          </a:prstGeom>
        </p:spPr>
      </p:pic>
    </p:spTree>
    <p:extLst>
      <p:ext uri="{BB962C8B-B14F-4D97-AF65-F5344CB8AC3E}">
        <p14:creationId xmlns:p14="http://schemas.microsoft.com/office/powerpoint/2010/main" val="289383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32AC-5AA2-4A89-9A50-F0115CD25A3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AEED418-2AC2-48F0-B54A-19389E11A7C4}"/>
              </a:ext>
            </a:extLst>
          </p:cNvPr>
          <p:cNvPicPr>
            <a:picLocks noChangeAspect="1"/>
          </p:cNvPicPr>
          <p:nvPr/>
        </p:nvPicPr>
        <p:blipFill rotWithShape="1">
          <a:blip r:embed="rId2"/>
          <a:srcRect l="52365" t="42909" r="22545" b="41576"/>
          <a:stretch/>
        </p:blipFill>
        <p:spPr>
          <a:xfrm>
            <a:off x="455824" y="1812174"/>
            <a:ext cx="10897976" cy="3790603"/>
          </a:xfrm>
          <a:prstGeom prst="rect">
            <a:avLst/>
          </a:prstGeom>
        </p:spPr>
      </p:pic>
    </p:spTree>
    <p:extLst>
      <p:ext uri="{BB962C8B-B14F-4D97-AF65-F5344CB8AC3E}">
        <p14:creationId xmlns:p14="http://schemas.microsoft.com/office/powerpoint/2010/main" val="2167630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4DAD-E1DA-4853-AB2F-13028F4F305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8F1A45FB-8916-435F-82AF-297D0D8E622F}"/>
              </a:ext>
            </a:extLst>
          </p:cNvPr>
          <p:cNvPicPr>
            <a:picLocks noChangeAspect="1"/>
          </p:cNvPicPr>
          <p:nvPr/>
        </p:nvPicPr>
        <p:blipFill rotWithShape="1">
          <a:blip r:embed="rId2"/>
          <a:srcRect l="52364" t="42182" r="24181" b="38489"/>
          <a:stretch/>
        </p:blipFill>
        <p:spPr>
          <a:xfrm>
            <a:off x="505691" y="1924713"/>
            <a:ext cx="8149721" cy="3777818"/>
          </a:xfrm>
          <a:prstGeom prst="rect">
            <a:avLst/>
          </a:prstGeom>
        </p:spPr>
      </p:pic>
    </p:spTree>
    <p:extLst>
      <p:ext uri="{BB962C8B-B14F-4D97-AF65-F5344CB8AC3E}">
        <p14:creationId xmlns:p14="http://schemas.microsoft.com/office/powerpoint/2010/main" val="2995078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DBE1-79A3-4FDB-A4B7-64033FF1E9C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BE03F8A-599B-4A7A-98EF-F364988953BD}"/>
              </a:ext>
            </a:extLst>
          </p:cNvPr>
          <p:cNvPicPr>
            <a:picLocks noChangeAspect="1"/>
          </p:cNvPicPr>
          <p:nvPr/>
        </p:nvPicPr>
        <p:blipFill rotWithShape="1">
          <a:blip r:embed="rId2">
            <a:extLst>
              <a:ext uri="{28A0092B-C50C-407E-A947-70E740481C1C}">
                <a14:useLocalDpi xmlns:a14="http://schemas.microsoft.com/office/drawing/2010/main" val="0"/>
              </a:ext>
            </a:extLst>
          </a:blip>
          <a:srcRect l="2878" t="5324" r="7085" b="13978"/>
          <a:stretch/>
        </p:blipFill>
        <p:spPr>
          <a:xfrm>
            <a:off x="3126658" y="406323"/>
            <a:ext cx="5058697" cy="6045354"/>
          </a:xfrm>
          <a:prstGeom prst="rect">
            <a:avLst/>
          </a:prstGeom>
        </p:spPr>
      </p:pic>
    </p:spTree>
    <p:extLst>
      <p:ext uri="{BB962C8B-B14F-4D97-AF65-F5344CB8AC3E}">
        <p14:creationId xmlns:p14="http://schemas.microsoft.com/office/powerpoint/2010/main" val="3976400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96ED-A6BD-4859-8536-9B98FA682CD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CD716CF-F74F-4371-902B-2525F80ED8B3}"/>
              </a:ext>
            </a:extLst>
          </p:cNvPr>
          <p:cNvPicPr>
            <a:picLocks noChangeAspect="1"/>
          </p:cNvPicPr>
          <p:nvPr/>
        </p:nvPicPr>
        <p:blipFill rotWithShape="1">
          <a:blip r:embed="rId2">
            <a:extLst>
              <a:ext uri="{28A0092B-C50C-407E-A947-70E740481C1C}">
                <a14:useLocalDpi xmlns:a14="http://schemas.microsoft.com/office/drawing/2010/main" val="0"/>
              </a:ext>
            </a:extLst>
          </a:blip>
          <a:srcRect l="1732" t="7311" r="2211" b="5325"/>
          <a:stretch/>
        </p:blipFill>
        <p:spPr>
          <a:xfrm>
            <a:off x="3362632" y="501444"/>
            <a:ext cx="5191433" cy="6295473"/>
          </a:xfrm>
          <a:prstGeom prst="rect">
            <a:avLst/>
          </a:prstGeom>
        </p:spPr>
      </p:pic>
    </p:spTree>
    <p:extLst>
      <p:ext uri="{BB962C8B-B14F-4D97-AF65-F5344CB8AC3E}">
        <p14:creationId xmlns:p14="http://schemas.microsoft.com/office/powerpoint/2010/main" val="1346653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C3E4-8FB8-4325-BB04-41FF93E16C2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13B7F0A-B10C-46F6-843C-B4DAAD925BF4}"/>
              </a:ext>
            </a:extLst>
          </p:cNvPr>
          <p:cNvPicPr>
            <a:picLocks noChangeAspect="1"/>
          </p:cNvPicPr>
          <p:nvPr/>
        </p:nvPicPr>
        <p:blipFill rotWithShape="1">
          <a:blip r:embed="rId2">
            <a:extLst>
              <a:ext uri="{28A0092B-C50C-407E-A947-70E740481C1C}">
                <a14:useLocalDpi xmlns:a14="http://schemas.microsoft.com/office/drawing/2010/main" val="0"/>
              </a:ext>
            </a:extLst>
          </a:blip>
          <a:srcRect l="873" t="8817" r="11386" b="5324"/>
          <a:stretch/>
        </p:blipFill>
        <p:spPr>
          <a:xfrm>
            <a:off x="3392128" y="354050"/>
            <a:ext cx="4984955" cy="6503950"/>
          </a:xfrm>
          <a:prstGeom prst="rect">
            <a:avLst/>
          </a:prstGeom>
        </p:spPr>
      </p:pic>
    </p:spTree>
    <p:extLst>
      <p:ext uri="{BB962C8B-B14F-4D97-AF65-F5344CB8AC3E}">
        <p14:creationId xmlns:p14="http://schemas.microsoft.com/office/powerpoint/2010/main" val="510502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3009-7AD5-43D4-B31E-86BB6B55C2C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DA96032F-C387-4D2B-80B8-CA169F9BA5EE}"/>
              </a:ext>
            </a:extLst>
          </p:cNvPr>
          <p:cNvPicPr>
            <a:picLocks noChangeAspect="1"/>
          </p:cNvPicPr>
          <p:nvPr/>
        </p:nvPicPr>
        <p:blipFill rotWithShape="1">
          <a:blip r:embed="rId2">
            <a:extLst>
              <a:ext uri="{28A0092B-C50C-407E-A947-70E740481C1C}">
                <a14:useLocalDpi xmlns:a14="http://schemas.microsoft.com/office/drawing/2010/main" val="0"/>
              </a:ext>
            </a:extLst>
          </a:blip>
          <a:srcRect l="5461" t="9248" r="7944" b="36344"/>
          <a:stretch/>
        </p:blipFill>
        <p:spPr>
          <a:xfrm>
            <a:off x="3436374" y="1356851"/>
            <a:ext cx="4454013" cy="3731343"/>
          </a:xfrm>
          <a:prstGeom prst="rect">
            <a:avLst/>
          </a:prstGeom>
        </p:spPr>
      </p:pic>
    </p:spTree>
    <p:extLst>
      <p:ext uri="{BB962C8B-B14F-4D97-AF65-F5344CB8AC3E}">
        <p14:creationId xmlns:p14="http://schemas.microsoft.com/office/powerpoint/2010/main" val="3121911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1629-E989-444E-AEEE-70A570956CFE}"/>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018E336B-CD65-4C0F-B3BC-8CB984751D3E}"/>
              </a:ext>
            </a:extLst>
          </p:cNvPr>
          <p:cNvPicPr>
            <a:picLocks noChangeAspect="1"/>
          </p:cNvPicPr>
          <p:nvPr/>
        </p:nvPicPr>
        <p:blipFill rotWithShape="1">
          <a:blip r:embed="rId2">
            <a:extLst>
              <a:ext uri="{28A0092B-C50C-407E-A947-70E740481C1C}">
                <a14:useLocalDpi xmlns:a14="http://schemas.microsoft.com/office/drawing/2010/main" val="0"/>
              </a:ext>
            </a:extLst>
          </a:blip>
          <a:srcRect l="7800" t="17778" r="9416" b="12592"/>
          <a:stretch/>
        </p:blipFill>
        <p:spPr>
          <a:xfrm>
            <a:off x="3186546" y="1085816"/>
            <a:ext cx="5043054" cy="5655659"/>
          </a:xfrm>
          <a:prstGeom prst="rect">
            <a:avLst/>
          </a:prstGeom>
        </p:spPr>
      </p:pic>
    </p:spTree>
    <p:extLst>
      <p:ext uri="{BB962C8B-B14F-4D97-AF65-F5344CB8AC3E}">
        <p14:creationId xmlns:p14="http://schemas.microsoft.com/office/powerpoint/2010/main" val="3326976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CA36-64EA-4E6A-A262-52410119D72B}"/>
              </a:ext>
            </a:extLst>
          </p:cNvPr>
          <p:cNvSpPr>
            <a:spLocks noGrp="1"/>
          </p:cNvSpPr>
          <p:nvPr>
            <p:ph type="title"/>
          </p:nvPr>
        </p:nvSpPr>
        <p:spPr/>
        <p:txBody>
          <a:bodyPr/>
          <a:lstStyle/>
          <a:p>
            <a:r>
              <a:rPr lang="en-US" dirty="0"/>
              <a:t>Armstrong axioms</a:t>
            </a:r>
            <a:endParaRPr lang="en-IN" dirty="0"/>
          </a:p>
        </p:txBody>
      </p:sp>
      <p:sp>
        <p:nvSpPr>
          <p:cNvPr id="3" name="Content Placeholder 2">
            <a:extLst>
              <a:ext uri="{FF2B5EF4-FFF2-40B4-BE49-F238E27FC236}">
                <a16:creationId xmlns:a16="http://schemas.microsoft.com/office/drawing/2014/main" id="{5E1DD052-1813-4FAC-A016-2EF5F7378705}"/>
              </a:ext>
            </a:extLst>
          </p:cNvPr>
          <p:cNvSpPr>
            <a:spLocks noGrp="1"/>
          </p:cNvSpPr>
          <p:nvPr>
            <p:ph idx="1"/>
          </p:nvPr>
        </p:nvSpPr>
        <p:spPr/>
        <p:txBody>
          <a:bodyPr>
            <a:normAutofit fontScale="92500" lnSpcReduction="10000"/>
          </a:bodyPr>
          <a:lstStyle/>
          <a:p>
            <a:pPr algn="just">
              <a:buFont typeface="Arial" panose="020B0604020202020204" pitchFamily="34" charset="0"/>
              <a:buChar char="•"/>
            </a:pPr>
            <a:r>
              <a:rPr lang="en-US" dirty="0">
                <a:solidFill>
                  <a:srgbClr val="000000"/>
                </a:solidFill>
                <a:latin typeface="inter-regular"/>
              </a:rPr>
              <a:t>Axioms is a statement that is taken to be true and serve as a premise or starting point for further arguments.</a:t>
            </a:r>
          </a:p>
          <a:p>
            <a:pPr algn="just">
              <a:buFont typeface="Arial" panose="020B0604020202020204" pitchFamily="34" charset="0"/>
              <a:buChar char="•"/>
            </a:pPr>
            <a:r>
              <a:rPr lang="en-US" b="0" i="0" dirty="0">
                <a:solidFill>
                  <a:srgbClr val="000000"/>
                </a:solidFill>
                <a:effectLst/>
                <a:latin typeface="inter-regular"/>
              </a:rPr>
              <a:t>Armstrong axioms holds, on very relational database can be used to generate closure set.</a:t>
            </a:r>
          </a:p>
          <a:p>
            <a:pPr algn="just">
              <a:buFont typeface="Arial" panose="020B0604020202020204" pitchFamily="34" charset="0"/>
              <a:buChar char="•"/>
            </a:pPr>
            <a:r>
              <a:rPr lang="en-US" b="0" i="0" dirty="0">
                <a:solidFill>
                  <a:srgbClr val="000000"/>
                </a:solidFill>
                <a:effectLst/>
                <a:latin typeface="inter-regular"/>
              </a:rPr>
              <a:t>The Armstrong's axioms are the basic inference rule.</a:t>
            </a:r>
          </a:p>
          <a:p>
            <a:pPr algn="just">
              <a:buFont typeface="Arial" panose="020B0604020202020204" pitchFamily="34" charset="0"/>
              <a:buChar char="•"/>
            </a:pPr>
            <a:r>
              <a:rPr lang="en-US" b="0" i="0" dirty="0">
                <a:solidFill>
                  <a:srgbClr val="000000"/>
                </a:solidFill>
                <a:effectLst/>
                <a:latin typeface="inter-regular"/>
              </a:rPr>
              <a:t>Armstrong's axioms are used to conclude functional dependencies on a relational database.</a:t>
            </a:r>
          </a:p>
          <a:p>
            <a:pPr algn="just">
              <a:buFont typeface="Arial" panose="020B0604020202020204" pitchFamily="34" charset="0"/>
              <a:buChar char="•"/>
            </a:pPr>
            <a:r>
              <a:rPr lang="en-US" b="0" i="0" dirty="0">
                <a:solidFill>
                  <a:srgbClr val="000000"/>
                </a:solidFill>
                <a:effectLst/>
                <a:latin typeface="inter-regular"/>
              </a:rPr>
              <a:t>The inference rule is a type of assertion. It can apply to a set of FD(functional dependency) to derive other FD.</a:t>
            </a:r>
          </a:p>
          <a:p>
            <a:pPr algn="just">
              <a:buFont typeface="Arial" panose="020B0604020202020204" pitchFamily="34" charset="0"/>
              <a:buChar char="•"/>
            </a:pPr>
            <a:r>
              <a:rPr lang="en-US" b="0" i="0" dirty="0">
                <a:solidFill>
                  <a:srgbClr val="000000"/>
                </a:solidFill>
                <a:effectLst/>
                <a:latin typeface="inter-regular"/>
              </a:rPr>
              <a:t>Using the inference rule, we can derive additional functional dependency from the initial set.</a:t>
            </a:r>
          </a:p>
          <a:p>
            <a:endParaRPr lang="en-IN" dirty="0"/>
          </a:p>
        </p:txBody>
      </p:sp>
    </p:spTree>
    <p:extLst>
      <p:ext uri="{BB962C8B-B14F-4D97-AF65-F5344CB8AC3E}">
        <p14:creationId xmlns:p14="http://schemas.microsoft.com/office/powerpoint/2010/main" val="1393592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0FBC-1824-4948-9A27-EF60659CE810}"/>
              </a:ext>
            </a:extLst>
          </p:cNvPr>
          <p:cNvSpPr>
            <a:spLocks noGrp="1"/>
          </p:cNvSpPr>
          <p:nvPr>
            <p:ph type="title"/>
          </p:nvPr>
        </p:nvSpPr>
        <p:spPr/>
        <p:txBody>
          <a:bodyPr/>
          <a:lstStyle/>
          <a:p>
            <a:r>
              <a:rPr lang="en-US" dirty="0"/>
              <a:t>Armstrong’s Axioms has two different set of rules</a:t>
            </a:r>
            <a:endParaRPr lang="en-IN" dirty="0"/>
          </a:p>
        </p:txBody>
      </p:sp>
      <p:sp>
        <p:nvSpPr>
          <p:cNvPr id="3" name="Content Placeholder 2">
            <a:extLst>
              <a:ext uri="{FF2B5EF4-FFF2-40B4-BE49-F238E27FC236}">
                <a16:creationId xmlns:a16="http://schemas.microsoft.com/office/drawing/2014/main" id="{A23207CA-792B-4205-82DD-F70556CD69A6}"/>
              </a:ext>
            </a:extLst>
          </p:cNvPr>
          <p:cNvSpPr>
            <a:spLocks noGrp="1"/>
          </p:cNvSpPr>
          <p:nvPr>
            <p:ph idx="1"/>
          </p:nvPr>
        </p:nvSpPr>
        <p:spPr/>
        <p:txBody>
          <a:bodyPr/>
          <a:lstStyle/>
          <a:p>
            <a:pPr marL="514350" indent="-514350">
              <a:buFont typeface="+mj-lt"/>
              <a:buAutoNum type="arabicPeriod"/>
            </a:pPr>
            <a:r>
              <a:rPr lang="en-US" dirty="0"/>
              <a:t>Axioms or Primary rules</a:t>
            </a:r>
          </a:p>
          <a:p>
            <a:pPr lvl="1"/>
            <a:r>
              <a:rPr lang="en-US" dirty="0"/>
              <a:t>Axiom of Reflexivity</a:t>
            </a:r>
          </a:p>
          <a:p>
            <a:pPr lvl="1"/>
            <a:r>
              <a:rPr lang="en-US" dirty="0"/>
              <a:t>Axiom of Augmentation</a:t>
            </a:r>
          </a:p>
          <a:p>
            <a:pPr lvl="1"/>
            <a:r>
              <a:rPr lang="en-US" dirty="0"/>
              <a:t>Axiom of Transitivity</a:t>
            </a:r>
          </a:p>
          <a:p>
            <a:pPr marL="514350" indent="-514350">
              <a:buFont typeface="+mj-lt"/>
              <a:buAutoNum type="arabicPeriod"/>
            </a:pPr>
            <a:r>
              <a:rPr lang="en-US" dirty="0"/>
              <a:t>Additional rules or Secondary rules</a:t>
            </a:r>
          </a:p>
          <a:p>
            <a:pPr lvl="1"/>
            <a:r>
              <a:rPr lang="en-US" dirty="0"/>
              <a:t>Union</a:t>
            </a:r>
          </a:p>
          <a:p>
            <a:pPr lvl="1"/>
            <a:r>
              <a:rPr lang="en-US" dirty="0"/>
              <a:t>Composition</a:t>
            </a:r>
          </a:p>
          <a:p>
            <a:pPr lvl="1"/>
            <a:r>
              <a:rPr lang="en-US" dirty="0"/>
              <a:t>Decomposition</a:t>
            </a:r>
          </a:p>
          <a:p>
            <a:pPr lvl="1"/>
            <a:r>
              <a:rPr lang="en-US" dirty="0"/>
              <a:t>Pseudo Transitivity</a:t>
            </a:r>
            <a:endParaRPr lang="en-IN" dirty="0"/>
          </a:p>
        </p:txBody>
      </p:sp>
    </p:spTree>
    <p:extLst>
      <p:ext uri="{BB962C8B-B14F-4D97-AF65-F5344CB8AC3E}">
        <p14:creationId xmlns:p14="http://schemas.microsoft.com/office/powerpoint/2010/main" val="2154313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12E1-22DB-470F-A6C2-356ABE7BA7B8}"/>
              </a:ext>
            </a:extLst>
          </p:cNvPr>
          <p:cNvSpPr>
            <a:spLocks noGrp="1"/>
          </p:cNvSpPr>
          <p:nvPr>
            <p:ph type="title"/>
          </p:nvPr>
        </p:nvSpPr>
        <p:spPr/>
        <p:txBody>
          <a:bodyPr/>
          <a:lstStyle/>
          <a:p>
            <a:r>
              <a:rPr lang="en-US" dirty="0"/>
              <a:t>Reflexivity Rule</a:t>
            </a:r>
            <a:endParaRPr lang="en-IN" dirty="0"/>
          </a:p>
        </p:txBody>
      </p:sp>
      <p:sp>
        <p:nvSpPr>
          <p:cNvPr id="3" name="Content Placeholder 2">
            <a:extLst>
              <a:ext uri="{FF2B5EF4-FFF2-40B4-BE49-F238E27FC236}">
                <a16:creationId xmlns:a16="http://schemas.microsoft.com/office/drawing/2014/main" id="{E3F2DCE7-9A9E-4D28-B8CE-8318AB5DC57E}"/>
              </a:ext>
            </a:extLst>
          </p:cNvPr>
          <p:cNvSpPr>
            <a:spLocks noGrp="1"/>
          </p:cNvSpPr>
          <p:nvPr>
            <p:ph idx="1"/>
          </p:nvPr>
        </p:nvSpPr>
        <p:spPr/>
        <p:txBody>
          <a:bodyPr/>
          <a:lstStyle/>
          <a:p>
            <a:r>
              <a:rPr lang="en-US" b="0" i="0" dirty="0">
                <a:solidFill>
                  <a:srgbClr val="333333"/>
                </a:solidFill>
                <a:effectLst/>
                <a:latin typeface="inter-regular"/>
              </a:rPr>
              <a:t>In the reflexive rule, if Y is a subset of X, then X determines Y.</a:t>
            </a:r>
          </a:p>
          <a:p>
            <a:pPr marL="457200" lvl="1" indent="0">
              <a:buNone/>
            </a:pPr>
            <a:r>
              <a:rPr lang="en-US" b="0" i="0" dirty="0">
                <a:solidFill>
                  <a:srgbClr val="FF0000"/>
                </a:solidFill>
                <a:effectLst/>
                <a:latin typeface="inter-regular"/>
              </a:rPr>
              <a:t>If X ⊇ Y </a:t>
            </a:r>
          </a:p>
          <a:p>
            <a:pPr marL="457200" lvl="1" indent="0">
              <a:buNone/>
            </a:pPr>
            <a:r>
              <a:rPr lang="en-US" b="0" i="0" dirty="0">
                <a:solidFill>
                  <a:srgbClr val="FF0000"/>
                </a:solidFill>
                <a:effectLst/>
                <a:latin typeface="inter-regular"/>
              </a:rPr>
              <a:t>then X  →    Y  </a:t>
            </a:r>
          </a:p>
          <a:p>
            <a:pPr marL="0" indent="0">
              <a:buNone/>
            </a:pPr>
            <a:r>
              <a:rPr lang="en-IN" b="1" i="0" dirty="0">
                <a:solidFill>
                  <a:srgbClr val="333333"/>
                </a:solidFill>
                <a:effectLst/>
                <a:latin typeface="inter-bold"/>
              </a:rPr>
              <a:t>Example:</a:t>
            </a:r>
            <a:endParaRPr lang="en-US" dirty="0">
              <a:solidFill>
                <a:srgbClr val="000000"/>
              </a:solidFill>
              <a:latin typeface="inter-regular"/>
            </a:endParaRPr>
          </a:p>
          <a:p>
            <a:pPr marL="0" indent="0" algn="just">
              <a:buNone/>
            </a:pPr>
            <a:r>
              <a:rPr lang="en-IN" b="0" i="0" dirty="0">
                <a:solidFill>
                  <a:srgbClr val="000000"/>
                </a:solidFill>
                <a:effectLst/>
                <a:latin typeface="inter-regular"/>
              </a:rPr>
              <a:t>X = {a, b, c, d, e}  </a:t>
            </a:r>
          </a:p>
          <a:p>
            <a:pPr marL="0" indent="0" algn="just">
              <a:buNone/>
            </a:pPr>
            <a:r>
              <a:rPr lang="en-IN" b="0" i="0" dirty="0">
                <a:solidFill>
                  <a:srgbClr val="000000"/>
                </a:solidFill>
                <a:effectLst/>
                <a:latin typeface="inter-regular"/>
              </a:rPr>
              <a:t>Y = {a, b, c}  </a:t>
            </a:r>
          </a:p>
          <a:p>
            <a:pPr marL="0" indent="0">
              <a:buNone/>
            </a:pPr>
            <a:endParaRPr lang="en-US" b="0" i="0" dirty="0">
              <a:solidFill>
                <a:srgbClr val="000000"/>
              </a:solidFill>
              <a:effectLst/>
              <a:latin typeface="inter-regular"/>
            </a:endParaRPr>
          </a:p>
          <a:p>
            <a:pPr marL="457200" lvl="1" indent="0">
              <a:buNone/>
            </a:pPr>
            <a:endParaRPr lang="en-IN" dirty="0"/>
          </a:p>
        </p:txBody>
      </p:sp>
    </p:spTree>
    <p:extLst>
      <p:ext uri="{BB962C8B-B14F-4D97-AF65-F5344CB8AC3E}">
        <p14:creationId xmlns:p14="http://schemas.microsoft.com/office/powerpoint/2010/main" val="3455805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67C9-67FD-4F80-A4ED-C9C42A2C7ADB}"/>
              </a:ext>
            </a:extLst>
          </p:cNvPr>
          <p:cNvSpPr>
            <a:spLocks noGrp="1"/>
          </p:cNvSpPr>
          <p:nvPr>
            <p:ph type="title"/>
          </p:nvPr>
        </p:nvSpPr>
        <p:spPr/>
        <p:txBody>
          <a:bodyPr/>
          <a:lstStyle/>
          <a:p>
            <a:r>
              <a:rPr lang="en-US" dirty="0"/>
              <a:t>Augmentation Rule</a:t>
            </a:r>
            <a:endParaRPr lang="en-IN" dirty="0"/>
          </a:p>
        </p:txBody>
      </p:sp>
      <p:sp>
        <p:nvSpPr>
          <p:cNvPr id="3" name="Content Placeholder 2">
            <a:extLst>
              <a:ext uri="{FF2B5EF4-FFF2-40B4-BE49-F238E27FC236}">
                <a16:creationId xmlns:a16="http://schemas.microsoft.com/office/drawing/2014/main" id="{787C604C-5CCE-4BFF-A25F-97274AD721FF}"/>
              </a:ext>
            </a:extLst>
          </p:cNvPr>
          <p:cNvSpPr>
            <a:spLocks noGrp="1"/>
          </p:cNvSpPr>
          <p:nvPr>
            <p:ph idx="1"/>
          </p:nvPr>
        </p:nvSpPr>
        <p:spPr/>
        <p:txBody>
          <a:bodyPr/>
          <a:lstStyle/>
          <a:p>
            <a:pPr algn="just"/>
            <a:r>
              <a:rPr lang="en-US" b="0" i="0" dirty="0">
                <a:solidFill>
                  <a:srgbClr val="333333"/>
                </a:solidFill>
                <a:effectLst/>
                <a:latin typeface="inter-regular"/>
              </a:rPr>
              <a:t>The augmentation is also called as a partial dependency. In augmentation, if X determines Y, then XZ determines YZ for any Z.</a:t>
            </a:r>
          </a:p>
          <a:p>
            <a:pPr marL="457200" lvl="1" indent="0" algn="just">
              <a:buNone/>
            </a:pPr>
            <a:r>
              <a:rPr lang="en-US" b="0" i="0" dirty="0">
                <a:solidFill>
                  <a:srgbClr val="FF0000"/>
                </a:solidFill>
                <a:effectLst/>
                <a:latin typeface="inter-regular"/>
              </a:rPr>
              <a:t>If X    →  Y </a:t>
            </a:r>
          </a:p>
          <a:p>
            <a:pPr marL="457200" lvl="1" indent="0" algn="just">
              <a:buNone/>
            </a:pPr>
            <a:r>
              <a:rPr lang="en-US" b="0" i="0" dirty="0">
                <a:solidFill>
                  <a:srgbClr val="FF0000"/>
                </a:solidFill>
                <a:effectLst/>
                <a:latin typeface="inter-regular"/>
              </a:rPr>
              <a:t>then XZ   →   YZ   </a:t>
            </a:r>
            <a:endParaRPr lang="en-IN" b="0" i="0" dirty="0">
              <a:solidFill>
                <a:srgbClr val="FF0000"/>
              </a:solidFill>
              <a:effectLst/>
              <a:latin typeface="inter-regular"/>
            </a:endParaRPr>
          </a:p>
          <a:p>
            <a:pPr marL="0" indent="0" algn="just">
              <a:buNone/>
            </a:pPr>
            <a:r>
              <a:rPr lang="en-US" b="1" i="0" dirty="0">
                <a:solidFill>
                  <a:srgbClr val="333333"/>
                </a:solidFill>
                <a:effectLst/>
                <a:latin typeface="inter-bold"/>
              </a:rPr>
              <a:t>Example:</a:t>
            </a:r>
            <a:endParaRPr lang="en-US" b="0" i="0" dirty="0">
              <a:solidFill>
                <a:srgbClr val="333333"/>
              </a:solidFill>
              <a:effectLst/>
              <a:latin typeface="inter-regular"/>
            </a:endParaRPr>
          </a:p>
          <a:p>
            <a:pPr marL="0" indent="0" algn="just">
              <a:buNone/>
            </a:pPr>
            <a:r>
              <a:rPr lang="en-US" b="0" i="0" dirty="0">
                <a:solidFill>
                  <a:srgbClr val="000000"/>
                </a:solidFill>
                <a:effectLst/>
                <a:latin typeface="inter-regular"/>
              </a:rPr>
              <a:t>For R(ABCD),  </a:t>
            </a:r>
            <a:r>
              <a:rPr lang="en-US" b="1" i="0" dirty="0">
                <a:solidFill>
                  <a:srgbClr val="006699"/>
                </a:solidFill>
                <a:effectLst/>
                <a:latin typeface="inter-regular"/>
              </a:rPr>
              <a:t>if</a:t>
            </a:r>
            <a:r>
              <a:rPr lang="en-US" b="0" i="0" dirty="0">
                <a:solidFill>
                  <a:srgbClr val="000000"/>
                </a:solidFill>
                <a:effectLst/>
                <a:latin typeface="inter-regular"/>
              </a:rPr>
              <a:t> A   →   B then AC  →   BC  </a:t>
            </a:r>
          </a:p>
          <a:p>
            <a:pPr marL="0" indent="0" algn="just">
              <a:buNone/>
            </a:pPr>
            <a:endParaRPr lang="en-US" b="0" i="0" dirty="0">
              <a:solidFill>
                <a:srgbClr val="000000"/>
              </a:solidFill>
              <a:effectLst/>
              <a:latin typeface="inter-regular"/>
            </a:endParaRPr>
          </a:p>
        </p:txBody>
      </p:sp>
    </p:spTree>
    <p:extLst>
      <p:ext uri="{BB962C8B-B14F-4D97-AF65-F5344CB8AC3E}">
        <p14:creationId xmlns:p14="http://schemas.microsoft.com/office/powerpoint/2010/main" val="2842336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21B85-5FD4-4AB1-BFAA-0C7F9D6056C6}"/>
              </a:ext>
            </a:extLst>
          </p:cNvPr>
          <p:cNvSpPr>
            <a:spLocks noGrp="1"/>
          </p:cNvSpPr>
          <p:nvPr>
            <p:ph type="title"/>
          </p:nvPr>
        </p:nvSpPr>
        <p:spPr/>
        <p:txBody>
          <a:bodyPr/>
          <a:lstStyle/>
          <a:p>
            <a:r>
              <a:rPr lang="en-US" dirty="0"/>
              <a:t>Transitive Rule</a:t>
            </a:r>
            <a:endParaRPr lang="en-IN" dirty="0"/>
          </a:p>
        </p:txBody>
      </p:sp>
      <p:sp>
        <p:nvSpPr>
          <p:cNvPr id="3" name="Content Placeholder 2">
            <a:extLst>
              <a:ext uri="{FF2B5EF4-FFF2-40B4-BE49-F238E27FC236}">
                <a16:creationId xmlns:a16="http://schemas.microsoft.com/office/drawing/2014/main" id="{1583BEBF-7024-47AB-899B-E2F5AEF83364}"/>
              </a:ext>
            </a:extLst>
          </p:cNvPr>
          <p:cNvSpPr>
            <a:spLocks noGrp="1"/>
          </p:cNvSpPr>
          <p:nvPr>
            <p:ph idx="1"/>
          </p:nvPr>
        </p:nvSpPr>
        <p:spPr/>
        <p:txBody>
          <a:bodyPr/>
          <a:lstStyle/>
          <a:p>
            <a:pPr algn="just"/>
            <a:r>
              <a:rPr lang="en-US" b="0" i="0" dirty="0">
                <a:solidFill>
                  <a:srgbClr val="333333"/>
                </a:solidFill>
                <a:effectLst/>
                <a:latin typeface="inter-regular"/>
              </a:rPr>
              <a:t>In the transitive rule, if X determines Y and Y determine Z, then X must also determine Z.</a:t>
            </a:r>
          </a:p>
          <a:p>
            <a:pPr marL="457200" lvl="1" indent="0" algn="just">
              <a:buNone/>
            </a:pPr>
            <a:r>
              <a:rPr lang="en-US" b="0" i="0" dirty="0">
                <a:solidFill>
                  <a:srgbClr val="FF0000"/>
                </a:solidFill>
                <a:effectLst/>
                <a:latin typeface="inter-regular"/>
              </a:rPr>
              <a:t>If X   →   Y and Y  →  Z </a:t>
            </a:r>
          </a:p>
          <a:p>
            <a:pPr marL="457200" lvl="1" indent="0" algn="just">
              <a:buNone/>
            </a:pPr>
            <a:r>
              <a:rPr lang="en-US" b="0" i="0" dirty="0">
                <a:solidFill>
                  <a:srgbClr val="FF0000"/>
                </a:solidFill>
                <a:effectLst/>
                <a:latin typeface="inter-regular"/>
              </a:rPr>
              <a:t>then X  →   Z    </a:t>
            </a:r>
          </a:p>
          <a:p>
            <a:pPr marL="0" indent="0" algn="just">
              <a:buNone/>
            </a:pPr>
            <a:endParaRPr lang="en-IN" dirty="0"/>
          </a:p>
          <a:p>
            <a:pPr marL="0" indent="0" algn="just">
              <a:buNone/>
            </a:pPr>
            <a:endParaRPr lang="en-IN" dirty="0"/>
          </a:p>
        </p:txBody>
      </p:sp>
    </p:spTree>
    <p:extLst>
      <p:ext uri="{BB962C8B-B14F-4D97-AF65-F5344CB8AC3E}">
        <p14:creationId xmlns:p14="http://schemas.microsoft.com/office/powerpoint/2010/main" val="2385349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A62A-5A0E-424D-AA82-1D747A3C93CD}"/>
              </a:ext>
            </a:extLst>
          </p:cNvPr>
          <p:cNvSpPr>
            <a:spLocks noGrp="1"/>
          </p:cNvSpPr>
          <p:nvPr>
            <p:ph type="title"/>
          </p:nvPr>
        </p:nvSpPr>
        <p:spPr/>
        <p:txBody>
          <a:bodyPr/>
          <a:lstStyle/>
          <a:p>
            <a:r>
              <a:rPr lang="en-US" dirty="0"/>
              <a:t>Union Rule</a:t>
            </a:r>
            <a:endParaRPr lang="en-IN" dirty="0"/>
          </a:p>
        </p:txBody>
      </p:sp>
      <p:sp>
        <p:nvSpPr>
          <p:cNvPr id="3" name="Content Placeholder 2">
            <a:extLst>
              <a:ext uri="{FF2B5EF4-FFF2-40B4-BE49-F238E27FC236}">
                <a16:creationId xmlns:a16="http://schemas.microsoft.com/office/drawing/2014/main" id="{00F1044D-B9EF-4962-86F9-1C61FC29E920}"/>
              </a:ext>
            </a:extLst>
          </p:cNvPr>
          <p:cNvSpPr>
            <a:spLocks noGrp="1"/>
          </p:cNvSpPr>
          <p:nvPr>
            <p:ph idx="1"/>
          </p:nvPr>
        </p:nvSpPr>
        <p:spPr/>
        <p:txBody>
          <a:bodyPr/>
          <a:lstStyle/>
          <a:p>
            <a:pPr algn="just"/>
            <a:r>
              <a:rPr lang="en-US" b="0" i="0" dirty="0">
                <a:solidFill>
                  <a:srgbClr val="333333"/>
                </a:solidFill>
                <a:effectLst/>
                <a:latin typeface="inter-regular"/>
              </a:rPr>
              <a:t>Union rule says, if X determines Y and X determines Z, then X must also determine Y and Z.</a:t>
            </a:r>
          </a:p>
          <a:p>
            <a:pPr marL="457200" lvl="1" indent="0" algn="just">
              <a:buNone/>
            </a:pPr>
            <a:r>
              <a:rPr lang="en-US" b="0" i="0" dirty="0">
                <a:solidFill>
                  <a:srgbClr val="FF0000"/>
                </a:solidFill>
                <a:effectLst/>
                <a:latin typeface="inter-regular"/>
              </a:rPr>
              <a:t>If X    →  Y and X   →  Z </a:t>
            </a:r>
          </a:p>
          <a:p>
            <a:pPr marL="457200" lvl="1" indent="0" algn="just">
              <a:buNone/>
            </a:pPr>
            <a:r>
              <a:rPr lang="en-US" b="0" i="0" dirty="0">
                <a:solidFill>
                  <a:srgbClr val="FF0000"/>
                </a:solidFill>
                <a:effectLst/>
                <a:latin typeface="inter-regular"/>
              </a:rPr>
              <a:t>then X  →    YZ     </a:t>
            </a:r>
          </a:p>
          <a:p>
            <a:pPr marL="457200" lvl="1" indent="0" algn="just">
              <a:buNone/>
            </a:pPr>
            <a:endParaRPr lang="en-IN" dirty="0"/>
          </a:p>
        </p:txBody>
      </p:sp>
    </p:spTree>
    <p:extLst>
      <p:ext uri="{BB962C8B-B14F-4D97-AF65-F5344CB8AC3E}">
        <p14:creationId xmlns:p14="http://schemas.microsoft.com/office/powerpoint/2010/main" val="2027962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E78B1-8B06-4229-9461-21171E227506}"/>
              </a:ext>
            </a:extLst>
          </p:cNvPr>
          <p:cNvSpPr>
            <a:spLocks noGrp="1"/>
          </p:cNvSpPr>
          <p:nvPr>
            <p:ph type="title"/>
          </p:nvPr>
        </p:nvSpPr>
        <p:spPr/>
        <p:txBody>
          <a:bodyPr/>
          <a:lstStyle/>
          <a:p>
            <a:r>
              <a:rPr lang="en-US" dirty="0"/>
              <a:t>Decomposition Rule</a:t>
            </a:r>
            <a:endParaRPr lang="en-IN" dirty="0"/>
          </a:p>
        </p:txBody>
      </p:sp>
      <p:sp>
        <p:nvSpPr>
          <p:cNvPr id="3" name="Content Placeholder 2">
            <a:extLst>
              <a:ext uri="{FF2B5EF4-FFF2-40B4-BE49-F238E27FC236}">
                <a16:creationId xmlns:a16="http://schemas.microsoft.com/office/drawing/2014/main" id="{5A3BFC49-EBE9-4D14-8C7B-0CC555BB8554}"/>
              </a:ext>
            </a:extLst>
          </p:cNvPr>
          <p:cNvSpPr>
            <a:spLocks noGrp="1"/>
          </p:cNvSpPr>
          <p:nvPr>
            <p:ph idx="1"/>
          </p:nvPr>
        </p:nvSpPr>
        <p:spPr/>
        <p:txBody>
          <a:bodyPr/>
          <a:lstStyle/>
          <a:p>
            <a:pPr algn="just"/>
            <a:r>
              <a:rPr lang="en-US" b="0" i="0" dirty="0">
                <a:solidFill>
                  <a:srgbClr val="333333"/>
                </a:solidFill>
                <a:effectLst/>
                <a:latin typeface="inter-regular"/>
              </a:rPr>
              <a:t>Decomposition rule is also known as project rule. It is the reverse of union rule.</a:t>
            </a:r>
          </a:p>
          <a:p>
            <a:pPr algn="just"/>
            <a:r>
              <a:rPr lang="en-US" b="0" i="0" dirty="0">
                <a:solidFill>
                  <a:srgbClr val="333333"/>
                </a:solidFill>
                <a:effectLst/>
                <a:latin typeface="inter-regular"/>
              </a:rPr>
              <a:t>This Rule says, if X determines Y and Z, then X determines Y and X determines Z separately.</a:t>
            </a:r>
          </a:p>
          <a:p>
            <a:pPr marL="457200" lvl="1" indent="0">
              <a:buNone/>
            </a:pPr>
            <a:r>
              <a:rPr lang="en-US" b="0" i="0" dirty="0">
                <a:solidFill>
                  <a:srgbClr val="FF0000"/>
                </a:solidFill>
                <a:effectLst/>
                <a:latin typeface="inter-regular"/>
              </a:rPr>
              <a:t>If X   →   YZ </a:t>
            </a:r>
          </a:p>
          <a:p>
            <a:pPr marL="457200" lvl="1" indent="0">
              <a:buNone/>
            </a:pPr>
            <a:r>
              <a:rPr lang="en-US" b="0" i="0" dirty="0">
                <a:solidFill>
                  <a:srgbClr val="FF0000"/>
                </a:solidFill>
                <a:effectLst/>
                <a:latin typeface="inter-regular"/>
              </a:rPr>
              <a:t>then X   →   Y and X  →    Z   </a:t>
            </a:r>
          </a:p>
          <a:p>
            <a:pPr marL="457200" lvl="1" indent="0">
              <a:buNone/>
            </a:pPr>
            <a:endParaRPr lang="en-IN" dirty="0"/>
          </a:p>
        </p:txBody>
      </p:sp>
    </p:spTree>
    <p:extLst>
      <p:ext uri="{BB962C8B-B14F-4D97-AF65-F5344CB8AC3E}">
        <p14:creationId xmlns:p14="http://schemas.microsoft.com/office/powerpoint/2010/main" val="1633236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C504F-FF1C-4F41-8094-3E226047A052}"/>
              </a:ext>
            </a:extLst>
          </p:cNvPr>
          <p:cNvSpPr>
            <a:spLocks noGrp="1"/>
          </p:cNvSpPr>
          <p:nvPr>
            <p:ph type="title"/>
          </p:nvPr>
        </p:nvSpPr>
        <p:spPr/>
        <p:txBody>
          <a:bodyPr/>
          <a:lstStyle/>
          <a:p>
            <a:r>
              <a:rPr lang="en-US" dirty="0"/>
              <a:t>Pseudo transitive Rule</a:t>
            </a:r>
            <a:endParaRPr lang="en-IN" dirty="0"/>
          </a:p>
        </p:txBody>
      </p:sp>
      <p:sp>
        <p:nvSpPr>
          <p:cNvPr id="3" name="Content Placeholder 2">
            <a:extLst>
              <a:ext uri="{FF2B5EF4-FFF2-40B4-BE49-F238E27FC236}">
                <a16:creationId xmlns:a16="http://schemas.microsoft.com/office/drawing/2014/main" id="{85D2F080-37CD-44C2-BC64-5DF4725E3739}"/>
              </a:ext>
            </a:extLst>
          </p:cNvPr>
          <p:cNvSpPr>
            <a:spLocks noGrp="1"/>
          </p:cNvSpPr>
          <p:nvPr>
            <p:ph idx="1"/>
          </p:nvPr>
        </p:nvSpPr>
        <p:spPr/>
        <p:txBody>
          <a:bodyPr/>
          <a:lstStyle/>
          <a:p>
            <a:pPr algn="just"/>
            <a:r>
              <a:rPr lang="en-US" b="0" i="0" dirty="0">
                <a:solidFill>
                  <a:srgbClr val="333333"/>
                </a:solidFill>
                <a:effectLst/>
                <a:latin typeface="inter-regular"/>
              </a:rPr>
              <a:t>In Pseudo transitive Rule, if X determines Y and YZ determines W, then XZ determines W.</a:t>
            </a:r>
          </a:p>
          <a:p>
            <a:pPr marL="457200" lvl="1" indent="0" algn="just">
              <a:buNone/>
            </a:pPr>
            <a:r>
              <a:rPr lang="en-US" b="0" i="0" dirty="0">
                <a:solidFill>
                  <a:srgbClr val="FF0000"/>
                </a:solidFill>
                <a:effectLst/>
                <a:latin typeface="inter-regular"/>
              </a:rPr>
              <a:t>If X   →   Y and YZ   →   W </a:t>
            </a:r>
          </a:p>
          <a:p>
            <a:pPr marL="457200" lvl="1" indent="0" algn="just">
              <a:buNone/>
            </a:pPr>
            <a:r>
              <a:rPr lang="en-US" b="0" i="0" dirty="0">
                <a:solidFill>
                  <a:srgbClr val="FF0000"/>
                </a:solidFill>
                <a:effectLst/>
                <a:latin typeface="inter-regular"/>
              </a:rPr>
              <a:t>then XZ   →   W </a:t>
            </a:r>
            <a:r>
              <a:rPr lang="en-US" b="0" i="0" dirty="0">
                <a:solidFill>
                  <a:srgbClr val="000000"/>
                </a:solidFill>
                <a:effectLst/>
                <a:latin typeface="inter-regular"/>
              </a:rPr>
              <a:t>  </a:t>
            </a:r>
          </a:p>
          <a:p>
            <a:pPr marL="0" indent="0" algn="just">
              <a:buNone/>
            </a:pPr>
            <a:r>
              <a:rPr lang="en-IN" b="1" i="0" dirty="0">
                <a:solidFill>
                  <a:srgbClr val="333333"/>
                </a:solidFill>
                <a:effectLst/>
                <a:latin typeface="inter-bold"/>
              </a:rPr>
              <a:t>Proof:</a:t>
            </a:r>
          </a:p>
          <a:p>
            <a:pPr marL="0" indent="0" algn="just">
              <a:buNone/>
            </a:pPr>
            <a:r>
              <a:rPr lang="en-IN" b="1" dirty="0">
                <a:solidFill>
                  <a:srgbClr val="333333"/>
                </a:solidFill>
                <a:latin typeface="inter-bold"/>
              </a:rPr>
              <a:t>X -&gt; Y</a:t>
            </a:r>
          </a:p>
          <a:p>
            <a:pPr marL="0" indent="0" algn="just">
              <a:buNone/>
            </a:pPr>
            <a:r>
              <a:rPr lang="en-IN" b="1" dirty="0">
                <a:solidFill>
                  <a:srgbClr val="333333"/>
                </a:solidFill>
                <a:latin typeface="inter-bold"/>
              </a:rPr>
              <a:t>YZ-&gt; W</a:t>
            </a:r>
            <a:endParaRPr lang="en-IN" dirty="0"/>
          </a:p>
        </p:txBody>
      </p:sp>
      <p:sp>
        <p:nvSpPr>
          <p:cNvPr id="5" name="TextBox 4">
            <a:extLst>
              <a:ext uri="{FF2B5EF4-FFF2-40B4-BE49-F238E27FC236}">
                <a16:creationId xmlns:a16="http://schemas.microsoft.com/office/drawing/2014/main" id="{86295B50-F57E-40D0-85A5-D92FF1BB35E1}"/>
              </a:ext>
            </a:extLst>
          </p:cNvPr>
          <p:cNvSpPr txBox="1"/>
          <p:nvPr/>
        </p:nvSpPr>
        <p:spPr>
          <a:xfrm>
            <a:off x="3491344" y="4001294"/>
            <a:ext cx="5403274" cy="1754326"/>
          </a:xfrm>
          <a:prstGeom prst="rect">
            <a:avLst/>
          </a:prstGeom>
          <a:noFill/>
        </p:spPr>
        <p:txBody>
          <a:bodyPr wrap="square" rtlCol="0">
            <a:spAutoFit/>
          </a:bodyPr>
          <a:lstStyle/>
          <a:p>
            <a:pPr algn="ctr"/>
            <a:r>
              <a:rPr lang="en-US" dirty="0"/>
              <a:t>X-&gt;Y</a:t>
            </a:r>
          </a:p>
          <a:p>
            <a:pPr algn="ctr"/>
            <a:r>
              <a:rPr lang="en-US" dirty="0"/>
              <a:t>Add z both side</a:t>
            </a:r>
          </a:p>
          <a:p>
            <a:pPr algn="ctr"/>
            <a:r>
              <a:rPr lang="en-US" dirty="0"/>
              <a:t>So, XZ -&gt; YZ </a:t>
            </a:r>
          </a:p>
          <a:p>
            <a:pPr algn="ctr"/>
            <a:r>
              <a:rPr lang="en-US" dirty="0"/>
              <a:t>Where YZ =W</a:t>
            </a:r>
          </a:p>
          <a:p>
            <a:pPr algn="ctr"/>
            <a:r>
              <a:rPr lang="en-US" dirty="0"/>
              <a:t>Prove XZ-&gt; W</a:t>
            </a:r>
          </a:p>
          <a:p>
            <a:pPr algn="just"/>
            <a:r>
              <a:rPr lang="en-US" dirty="0"/>
              <a:t>We can prove using augmentation rule and transitivity</a:t>
            </a:r>
          </a:p>
        </p:txBody>
      </p:sp>
    </p:spTree>
    <p:extLst>
      <p:ext uri="{BB962C8B-B14F-4D97-AF65-F5344CB8AC3E}">
        <p14:creationId xmlns:p14="http://schemas.microsoft.com/office/powerpoint/2010/main" val="1937046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4E02-4E72-4383-A21E-3A4129CADF2D}"/>
              </a:ext>
            </a:extLst>
          </p:cNvPr>
          <p:cNvSpPr>
            <a:spLocks noGrp="1"/>
          </p:cNvSpPr>
          <p:nvPr>
            <p:ph type="title"/>
          </p:nvPr>
        </p:nvSpPr>
        <p:spPr/>
        <p:txBody>
          <a:bodyPr/>
          <a:lstStyle/>
          <a:p>
            <a:r>
              <a:rPr lang="en-US" dirty="0"/>
              <a:t>Composition</a:t>
            </a:r>
            <a:endParaRPr lang="en-IN" dirty="0"/>
          </a:p>
        </p:txBody>
      </p:sp>
      <p:sp>
        <p:nvSpPr>
          <p:cNvPr id="3" name="Content Placeholder 2">
            <a:extLst>
              <a:ext uri="{FF2B5EF4-FFF2-40B4-BE49-F238E27FC236}">
                <a16:creationId xmlns:a16="http://schemas.microsoft.com/office/drawing/2014/main" id="{5B0BA3B0-691C-4D87-8326-BBF36A7EB6FE}"/>
              </a:ext>
            </a:extLst>
          </p:cNvPr>
          <p:cNvSpPr>
            <a:spLocks noGrp="1"/>
          </p:cNvSpPr>
          <p:nvPr>
            <p:ph idx="1"/>
          </p:nvPr>
        </p:nvSpPr>
        <p:spPr/>
        <p:txBody>
          <a:bodyPr/>
          <a:lstStyle/>
          <a:p>
            <a:pPr marL="0" indent="0">
              <a:buNone/>
            </a:pPr>
            <a:r>
              <a:rPr lang="en-US" dirty="0">
                <a:solidFill>
                  <a:srgbClr val="FF0000"/>
                </a:solidFill>
              </a:rPr>
              <a:t>If X-&gt;Y &amp;&amp; Z-&gt;W</a:t>
            </a:r>
          </a:p>
          <a:p>
            <a:pPr marL="0" indent="0">
              <a:buNone/>
            </a:pPr>
            <a:r>
              <a:rPr lang="en-US" dirty="0">
                <a:solidFill>
                  <a:srgbClr val="FF0000"/>
                </a:solidFill>
              </a:rPr>
              <a:t>Then XZ-&gt;YW</a:t>
            </a:r>
          </a:p>
          <a:p>
            <a:pPr marL="0" indent="0">
              <a:buNone/>
            </a:pPr>
            <a:endParaRPr lang="en-IN" dirty="0"/>
          </a:p>
        </p:txBody>
      </p:sp>
      <p:sp>
        <p:nvSpPr>
          <p:cNvPr id="5" name="TextBox 4">
            <a:extLst>
              <a:ext uri="{FF2B5EF4-FFF2-40B4-BE49-F238E27FC236}">
                <a16:creationId xmlns:a16="http://schemas.microsoft.com/office/drawing/2014/main" id="{D1D6B6E6-39F1-4E78-BCE3-51FF06168363}"/>
              </a:ext>
            </a:extLst>
          </p:cNvPr>
          <p:cNvSpPr txBox="1"/>
          <p:nvPr/>
        </p:nvSpPr>
        <p:spPr>
          <a:xfrm>
            <a:off x="4738254" y="3009207"/>
            <a:ext cx="2942706" cy="1200329"/>
          </a:xfrm>
          <a:prstGeom prst="rect">
            <a:avLst/>
          </a:prstGeom>
          <a:noFill/>
        </p:spPr>
        <p:txBody>
          <a:bodyPr wrap="square" rtlCol="0">
            <a:spAutoFit/>
          </a:bodyPr>
          <a:lstStyle/>
          <a:p>
            <a:r>
              <a:rPr lang="en-US" dirty="0"/>
              <a:t>X-&gt;Y           Z-&gt;W</a:t>
            </a:r>
          </a:p>
          <a:p>
            <a:r>
              <a:rPr lang="en-US" dirty="0"/>
              <a:t>ZX-&gt;ZY       ZX-&gt;WX</a:t>
            </a:r>
          </a:p>
          <a:p>
            <a:r>
              <a:rPr lang="en-US" dirty="0"/>
              <a:t>      using union </a:t>
            </a:r>
          </a:p>
          <a:p>
            <a:r>
              <a:rPr lang="en-US" dirty="0"/>
              <a:t>        XZ-&gt;YW</a:t>
            </a:r>
            <a:endParaRPr lang="en-IN" dirty="0"/>
          </a:p>
        </p:txBody>
      </p:sp>
    </p:spTree>
    <p:extLst>
      <p:ext uri="{BB962C8B-B14F-4D97-AF65-F5344CB8AC3E}">
        <p14:creationId xmlns:p14="http://schemas.microsoft.com/office/powerpoint/2010/main" val="1293891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A258-3B31-4175-A479-41DD3531B934}"/>
              </a:ext>
            </a:extLst>
          </p:cNvPr>
          <p:cNvSpPr>
            <a:spLocks noGrp="1"/>
          </p:cNvSpPr>
          <p:nvPr>
            <p:ph type="title"/>
          </p:nvPr>
        </p:nvSpPr>
        <p:spPr/>
        <p:txBody>
          <a:bodyPr/>
          <a:lstStyle/>
          <a:p>
            <a:r>
              <a:rPr lang="en-US" dirty="0"/>
              <a:t>Normalization</a:t>
            </a:r>
            <a:endParaRPr lang="en-IN" dirty="0"/>
          </a:p>
        </p:txBody>
      </p:sp>
      <p:sp>
        <p:nvSpPr>
          <p:cNvPr id="3" name="Content Placeholder 2">
            <a:extLst>
              <a:ext uri="{FF2B5EF4-FFF2-40B4-BE49-F238E27FC236}">
                <a16:creationId xmlns:a16="http://schemas.microsoft.com/office/drawing/2014/main" id="{1976649C-F616-42B1-8919-364EA037358A}"/>
              </a:ext>
            </a:extLst>
          </p:cNvPr>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Normalization is the process of organizing the data in the database to avoid data redundancy, insertion anomaly, update anomaly &amp; delete anomaly.</a:t>
            </a:r>
          </a:p>
          <a:p>
            <a:pPr algn="just">
              <a:buFont typeface="Arial" panose="020B0604020202020204" pitchFamily="34" charset="0"/>
              <a:buChar char="•"/>
            </a:pPr>
            <a:r>
              <a:rPr lang="en-US" b="1" i="0" dirty="0">
                <a:solidFill>
                  <a:srgbClr val="000000"/>
                </a:solidFill>
                <a:effectLst/>
                <a:latin typeface="inter-regular"/>
              </a:rPr>
              <a:t>Anomalies in DBMS</a:t>
            </a:r>
            <a:endParaRPr lang="en-US" dirty="0">
              <a:solidFill>
                <a:srgbClr val="000000"/>
              </a:solidFill>
              <a:latin typeface="inter-regular"/>
            </a:endParaRPr>
          </a:p>
          <a:p>
            <a:pPr lvl="1" algn="just"/>
            <a:r>
              <a:rPr lang="en-US" b="0" i="0" dirty="0">
                <a:solidFill>
                  <a:srgbClr val="000000"/>
                </a:solidFill>
                <a:effectLst/>
                <a:latin typeface="inter-regular"/>
              </a:rPr>
              <a:t>The</a:t>
            </a:r>
            <a:r>
              <a:rPr lang="en-US" dirty="0">
                <a:solidFill>
                  <a:srgbClr val="000000"/>
                </a:solidFill>
                <a:latin typeface="inter-regular"/>
              </a:rPr>
              <a:t>re are three types of anomalies that occur when the database is not normalized.</a:t>
            </a:r>
          </a:p>
          <a:p>
            <a:pPr lvl="1" algn="just"/>
            <a:r>
              <a:rPr lang="en-US" b="0" i="0" dirty="0">
                <a:solidFill>
                  <a:srgbClr val="000000"/>
                </a:solidFill>
                <a:effectLst/>
                <a:latin typeface="inter-regular"/>
              </a:rPr>
              <a:t>These are</a:t>
            </a:r>
            <a:r>
              <a:rPr lang="en-US" dirty="0">
                <a:solidFill>
                  <a:srgbClr val="000000"/>
                </a:solidFill>
                <a:latin typeface="inter-regular"/>
              </a:rPr>
              <a:t> – Insertion, update and delete anomaly.</a:t>
            </a:r>
          </a:p>
          <a:p>
            <a:pPr marL="0" indent="0" algn="just">
              <a:buNone/>
            </a:pPr>
            <a:r>
              <a:rPr lang="en-US" b="0" i="0" dirty="0">
                <a:solidFill>
                  <a:srgbClr val="000000"/>
                </a:solidFill>
                <a:effectLst/>
                <a:latin typeface="inter-regular"/>
              </a:rPr>
              <a:t>Lets take an example to understand this.</a:t>
            </a:r>
          </a:p>
          <a:p>
            <a:pPr marL="0" indent="0">
              <a:buNone/>
            </a:pPr>
            <a:endParaRPr lang="en-IN" dirty="0"/>
          </a:p>
        </p:txBody>
      </p:sp>
    </p:spTree>
    <p:extLst>
      <p:ext uri="{BB962C8B-B14F-4D97-AF65-F5344CB8AC3E}">
        <p14:creationId xmlns:p14="http://schemas.microsoft.com/office/powerpoint/2010/main" val="588302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46A6-23E7-4C76-96E8-AC2E4095D86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6A3648AD-A86A-4107-A26F-316064479F61}"/>
              </a:ext>
            </a:extLst>
          </p:cNvPr>
          <p:cNvPicPr>
            <a:picLocks noChangeAspect="1"/>
          </p:cNvPicPr>
          <p:nvPr/>
        </p:nvPicPr>
        <p:blipFill rotWithShape="1">
          <a:blip r:embed="rId2">
            <a:extLst>
              <a:ext uri="{28A0092B-C50C-407E-A947-70E740481C1C}">
                <a14:useLocalDpi xmlns:a14="http://schemas.microsoft.com/office/drawing/2010/main" val="0"/>
              </a:ext>
            </a:extLst>
          </a:blip>
          <a:srcRect t="1616" r="7261" b="62694"/>
          <a:stretch/>
        </p:blipFill>
        <p:spPr>
          <a:xfrm>
            <a:off x="3210214" y="2466109"/>
            <a:ext cx="4770004" cy="2447636"/>
          </a:xfrm>
          <a:prstGeom prst="rect">
            <a:avLst/>
          </a:prstGeom>
        </p:spPr>
      </p:pic>
    </p:spTree>
    <p:extLst>
      <p:ext uri="{BB962C8B-B14F-4D97-AF65-F5344CB8AC3E}">
        <p14:creationId xmlns:p14="http://schemas.microsoft.com/office/powerpoint/2010/main" val="412273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6A4-449B-4EAB-A082-45F636493A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B13173-2C39-4DED-B5DD-EE619F7FB710}"/>
              </a:ext>
            </a:extLst>
          </p:cNvPr>
          <p:cNvSpPr>
            <a:spLocks noGrp="1"/>
          </p:cNvSpPr>
          <p:nvPr>
            <p:ph idx="1"/>
          </p:nvPr>
        </p:nvSpPr>
        <p:spPr/>
        <p:txBody>
          <a:bodyPr/>
          <a:lstStyle/>
          <a:p>
            <a:pPr algn="just">
              <a:lnSpc>
                <a:spcPct val="150000"/>
              </a:lnSpc>
            </a:pPr>
            <a:r>
              <a:rPr lang="en-US" b="1" dirty="0"/>
              <a:t>Example: </a:t>
            </a:r>
            <a:r>
              <a:rPr lang="en-US" sz="2000" b="0" i="0" u="none" strike="noStrike" baseline="0" dirty="0">
                <a:solidFill>
                  <a:srgbClr val="2F2B20"/>
                </a:solidFill>
                <a:latin typeface="Roboto-Regular"/>
              </a:rPr>
              <a:t>Suppose a manufacturing company stores the employee details in a table named employee that has four attributes: </a:t>
            </a:r>
            <a:r>
              <a:rPr lang="en-US" sz="2000" b="0" i="0" u="none" strike="noStrike" baseline="0" dirty="0" err="1">
                <a:solidFill>
                  <a:srgbClr val="2F2B20"/>
                </a:solidFill>
                <a:latin typeface="Roboto-Regular"/>
              </a:rPr>
              <a:t>emp_id</a:t>
            </a:r>
            <a:r>
              <a:rPr lang="en-US" sz="2000" b="0" i="0" u="none" strike="noStrike" baseline="0" dirty="0">
                <a:solidFill>
                  <a:srgbClr val="2F2B20"/>
                </a:solidFill>
                <a:latin typeface="Roboto-Regular"/>
              </a:rPr>
              <a:t> for storing employee’s id, </a:t>
            </a:r>
            <a:r>
              <a:rPr lang="en-US" sz="2000" b="0" i="0" u="none" strike="noStrike" baseline="0" dirty="0" err="1">
                <a:solidFill>
                  <a:srgbClr val="2F2B20"/>
                </a:solidFill>
                <a:latin typeface="Roboto-Regular"/>
              </a:rPr>
              <a:t>emp_name</a:t>
            </a:r>
            <a:r>
              <a:rPr lang="en-US" sz="2000" dirty="0">
                <a:solidFill>
                  <a:srgbClr val="2F2B20"/>
                </a:solidFill>
                <a:latin typeface="Roboto-Regular"/>
              </a:rPr>
              <a:t> </a:t>
            </a:r>
            <a:r>
              <a:rPr lang="en-US" sz="2000" b="0" i="0" u="none" strike="noStrike" baseline="0" dirty="0">
                <a:solidFill>
                  <a:srgbClr val="2F2B20"/>
                </a:solidFill>
                <a:latin typeface="Roboto-Regular"/>
              </a:rPr>
              <a:t>for storing employee’s name, </a:t>
            </a:r>
            <a:r>
              <a:rPr lang="en-US" sz="2000" b="0" i="0" u="none" strike="noStrike" baseline="0" dirty="0" err="1">
                <a:solidFill>
                  <a:srgbClr val="2F2B20"/>
                </a:solidFill>
                <a:latin typeface="Roboto-Regular"/>
              </a:rPr>
              <a:t>emp_address</a:t>
            </a:r>
            <a:r>
              <a:rPr lang="en-US" sz="2000" b="0" i="0" u="none" strike="noStrike" baseline="0" dirty="0">
                <a:solidFill>
                  <a:srgbClr val="2F2B20"/>
                </a:solidFill>
                <a:latin typeface="Roboto-Regular"/>
              </a:rPr>
              <a:t> for storing employee’s address and </a:t>
            </a:r>
            <a:r>
              <a:rPr lang="en-US" sz="2000" b="0" i="0" u="none" strike="noStrike" baseline="0" dirty="0" err="1">
                <a:solidFill>
                  <a:srgbClr val="2F2B20"/>
                </a:solidFill>
                <a:latin typeface="Roboto-Regular"/>
              </a:rPr>
              <a:t>emp_dept</a:t>
            </a:r>
            <a:r>
              <a:rPr lang="en-US" sz="2000" b="0" i="0" u="none" strike="noStrike" baseline="0" dirty="0">
                <a:solidFill>
                  <a:srgbClr val="2F2B20"/>
                </a:solidFill>
                <a:latin typeface="Roboto-Regular"/>
              </a:rPr>
              <a:t> for storing the department details in which the employee works. At some point of time the table looks like this:</a:t>
            </a:r>
            <a:endParaRPr lang="en-IN" sz="2000" b="1" dirty="0"/>
          </a:p>
        </p:txBody>
      </p:sp>
    </p:spTree>
    <p:extLst>
      <p:ext uri="{BB962C8B-B14F-4D97-AF65-F5344CB8AC3E}">
        <p14:creationId xmlns:p14="http://schemas.microsoft.com/office/powerpoint/2010/main" val="306895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8A44D-E0BE-4573-B03E-B8E811069697}"/>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CE5ACE2E-EE19-4A5D-BF6B-3F37655D3D43}"/>
              </a:ext>
            </a:extLst>
          </p:cNvPr>
          <p:cNvPicPr>
            <a:picLocks noChangeAspect="1"/>
          </p:cNvPicPr>
          <p:nvPr/>
        </p:nvPicPr>
        <p:blipFill rotWithShape="1">
          <a:blip r:embed="rId2"/>
          <a:srcRect l="3410" t="45818" r="72163" b="27515"/>
          <a:stretch/>
        </p:blipFill>
        <p:spPr>
          <a:xfrm>
            <a:off x="2272448" y="1797093"/>
            <a:ext cx="7647104" cy="4695782"/>
          </a:xfrm>
          <a:prstGeom prst="rect">
            <a:avLst/>
          </a:prstGeom>
        </p:spPr>
      </p:pic>
    </p:spTree>
    <p:extLst>
      <p:ext uri="{BB962C8B-B14F-4D97-AF65-F5344CB8AC3E}">
        <p14:creationId xmlns:p14="http://schemas.microsoft.com/office/powerpoint/2010/main" val="2826542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970F62-AD38-42A2-B752-67430F304592}"/>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4F1BEEC4-B75A-466A-841C-5DFA44DFF169}"/>
              </a:ext>
            </a:extLst>
          </p:cNvPr>
          <p:cNvSpPr>
            <a:spLocks noGrp="1"/>
          </p:cNvSpPr>
          <p:nvPr>
            <p:ph idx="1"/>
          </p:nvPr>
        </p:nvSpPr>
        <p:spPr/>
        <p:txBody>
          <a:bodyPr>
            <a:normAutofit fontScale="85000" lnSpcReduction="10000"/>
          </a:bodyPr>
          <a:lstStyle/>
          <a:p>
            <a:pPr marL="342900" indent="-342900" algn="just">
              <a:lnSpc>
                <a:spcPct val="110000"/>
              </a:lnSpc>
              <a:buFont typeface="+mj-lt"/>
              <a:buAutoNum type="arabicPeriod"/>
            </a:pPr>
            <a:r>
              <a:rPr lang="en-US" b="1" i="0" u="none" strike="noStrike" baseline="0" dirty="0">
                <a:solidFill>
                  <a:srgbClr val="000000"/>
                </a:solidFill>
                <a:latin typeface="Roboto-Regular"/>
              </a:rPr>
              <a:t>Update anomaly </a:t>
            </a:r>
            <a:r>
              <a:rPr lang="en-US" b="1" i="0" u="none" strike="noStrike" baseline="0" dirty="0">
                <a:solidFill>
                  <a:srgbClr val="2F2B20"/>
                </a:solidFill>
                <a:latin typeface="Roboto-Regular"/>
              </a:rPr>
              <a:t>:</a:t>
            </a:r>
            <a:r>
              <a:rPr lang="en-US" sz="1800" b="1" i="0" u="none" strike="noStrike" baseline="0" dirty="0">
                <a:solidFill>
                  <a:srgbClr val="2F2B20"/>
                </a:solidFill>
                <a:latin typeface="Roboto-Regular"/>
              </a:rPr>
              <a:t> </a:t>
            </a:r>
            <a:r>
              <a:rPr lang="en-US" sz="2000" b="0" i="0" u="none" strike="noStrike" baseline="0" dirty="0">
                <a:solidFill>
                  <a:srgbClr val="2F2B20"/>
                </a:solidFill>
                <a:latin typeface="Roboto-Regular"/>
              </a:rPr>
              <a:t>In the above table we have two rows for employee Rick as he belongs to two departments of the company. If we want to update the address of Rick then we have to update the same in two rows or the data will become inconsistent. If somehow, the correct address gets updated in one department but not in other then as per the database, Rick would be having two different addresses, which is not correct and would lead to inconsistent data.</a:t>
            </a:r>
          </a:p>
          <a:p>
            <a:pPr marL="342900" indent="-342900" algn="just">
              <a:lnSpc>
                <a:spcPct val="110000"/>
              </a:lnSpc>
              <a:buFont typeface="+mj-lt"/>
              <a:buAutoNum type="arabicPeriod"/>
            </a:pPr>
            <a:r>
              <a:rPr lang="en-US" b="1" i="0" u="none" strike="noStrike" baseline="0" dirty="0">
                <a:solidFill>
                  <a:srgbClr val="000000"/>
                </a:solidFill>
                <a:latin typeface="Roboto-Regular"/>
              </a:rPr>
              <a:t>Insert anomaly</a:t>
            </a:r>
            <a:r>
              <a:rPr lang="en-US" sz="2000" b="1" i="0" u="none" strike="noStrike" baseline="0" dirty="0">
                <a:solidFill>
                  <a:srgbClr val="2F2B20"/>
                </a:solidFill>
                <a:latin typeface="Roboto-Regular"/>
              </a:rPr>
              <a:t>: </a:t>
            </a:r>
            <a:r>
              <a:rPr lang="en-US" sz="2000" b="0" i="0" u="none" strike="noStrike" baseline="0" dirty="0">
                <a:solidFill>
                  <a:srgbClr val="2F2B20"/>
                </a:solidFill>
                <a:latin typeface="Roboto-Regular"/>
              </a:rPr>
              <a:t>Suppose a new employee joins the company, who is under training and currently not assigned to any department then we would not be able to insert the data into the table if </a:t>
            </a:r>
            <a:r>
              <a:rPr lang="en-US" sz="2000" b="0" i="0" u="none" strike="noStrike" baseline="0" dirty="0" err="1">
                <a:solidFill>
                  <a:srgbClr val="2F2B20"/>
                </a:solidFill>
                <a:latin typeface="Roboto-Regular"/>
              </a:rPr>
              <a:t>emp_dept</a:t>
            </a:r>
            <a:r>
              <a:rPr lang="en-US" sz="2000" b="0" i="0" u="none" strike="noStrike" baseline="0" dirty="0">
                <a:solidFill>
                  <a:srgbClr val="2F2B20"/>
                </a:solidFill>
                <a:latin typeface="Roboto-Regular"/>
              </a:rPr>
              <a:t> field doesn’t allow nulls.</a:t>
            </a:r>
          </a:p>
          <a:p>
            <a:pPr marL="342900" indent="-342900" algn="just">
              <a:lnSpc>
                <a:spcPct val="110000"/>
              </a:lnSpc>
              <a:buFont typeface="+mj-lt"/>
              <a:buAutoNum type="arabicPeriod"/>
            </a:pPr>
            <a:r>
              <a:rPr lang="en-US" b="1" i="0" u="none" strike="noStrike" baseline="0" dirty="0">
                <a:solidFill>
                  <a:srgbClr val="000000"/>
                </a:solidFill>
                <a:latin typeface="Roboto-Regular"/>
              </a:rPr>
              <a:t>Delete anomaly</a:t>
            </a:r>
            <a:r>
              <a:rPr lang="en-US" b="1" i="0" u="none" strike="noStrike" baseline="0" dirty="0">
                <a:solidFill>
                  <a:srgbClr val="2F2B20"/>
                </a:solidFill>
                <a:latin typeface="Roboto-Regular"/>
              </a:rPr>
              <a:t>: </a:t>
            </a:r>
            <a:r>
              <a:rPr lang="en-US" sz="2000" b="0" i="0" u="none" strike="noStrike" baseline="0" dirty="0">
                <a:solidFill>
                  <a:srgbClr val="2F2B20"/>
                </a:solidFill>
                <a:latin typeface="Roboto-Regular"/>
              </a:rPr>
              <a:t>Suppose, if at a point of time the company closes the department D890 then deleting the rows that are having </a:t>
            </a:r>
            <a:r>
              <a:rPr lang="en-US" sz="2000" b="0" i="0" u="none" strike="noStrike" baseline="0" dirty="0" err="1">
                <a:solidFill>
                  <a:srgbClr val="2F2B20"/>
                </a:solidFill>
                <a:latin typeface="Roboto-Regular"/>
              </a:rPr>
              <a:t>emp_dept</a:t>
            </a:r>
            <a:r>
              <a:rPr lang="en-US" sz="2000" b="0" i="0" u="none" strike="noStrike" baseline="0" dirty="0">
                <a:solidFill>
                  <a:srgbClr val="2F2B20"/>
                </a:solidFill>
                <a:latin typeface="Roboto-Regular"/>
              </a:rPr>
              <a:t> as D890 would also delete the information of employee Maggie since she is assigned only to this </a:t>
            </a:r>
            <a:r>
              <a:rPr lang="en-IN" sz="2000" b="0" i="0" u="none" strike="noStrike" baseline="0" dirty="0">
                <a:solidFill>
                  <a:srgbClr val="2F2B20"/>
                </a:solidFill>
                <a:latin typeface="Roboto-Regular"/>
              </a:rPr>
              <a:t>department. </a:t>
            </a:r>
          </a:p>
          <a:p>
            <a:pPr marL="0" indent="0" algn="just">
              <a:lnSpc>
                <a:spcPct val="110000"/>
              </a:lnSpc>
              <a:buNone/>
            </a:pPr>
            <a:r>
              <a:rPr lang="en-US" sz="2000" b="0" i="0" u="none" strike="noStrike" baseline="0" dirty="0">
                <a:solidFill>
                  <a:srgbClr val="2F2B20"/>
                </a:solidFill>
                <a:latin typeface="Roboto-Regular"/>
              </a:rPr>
              <a:t>To overcome these anomalies we need to normalize the data. In the next section we will discuss about normalization</a:t>
            </a:r>
            <a:endParaRPr lang="en-IN" sz="2000" dirty="0"/>
          </a:p>
        </p:txBody>
      </p:sp>
    </p:spTree>
    <p:extLst>
      <p:ext uri="{BB962C8B-B14F-4D97-AF65-F5344CB8AC3E}">
        <p14:creationId xmlns:p14="http://schemas.microsoft.com/office/powerpoint/2010/main" val="910830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B010-EE11-48AF-BF3C-516D23EF52E1}"/>
              </a:ext>
            </a:extLst>
          </p:cNvPr>
          <p:cNvSpPr>
            <a:spLocks noGrp="1"/>
          </p:cNvSpPr>
          <p:nvPr>
            <p:ph type="title"/>
          </p:nvPr>
        </p:nvSpPr>
        <p:spPr/>
        <p:txBody>
          <a:bodyPr/>
          <a:lstStyle/>
          <a:p>
            <a:r>
              <a:rPr lang="en-US" dirty="0"/>
              <a:t>Types of Normal Forms</a:t>
            </a:r>
            <a:endParaRPr lang="en-IN" dirty="0"/>
          </a:p>
        </p:txBody>
      </p:sp>
      <p:sp>
        <p:nvSpPr>
          <p:cNvPr id="3" name="Content Placeholder 2">
            <a:extLst>
              <a:ext uri="{FF2B5EF4-FFF2-40B4-BE49-F238E27FC236}">
                <a16:creationId xmlns:a16="http://schemas.microsoft.com/office/drawing/2014/main" id="{59A7B9D9-8BCC-4932-9463-3E62E6DA89AD}"/>
              </a:ext>
            </a:extLst>
          </p:cNvPr>
          <p:cNvSpPr>
            <a:spLocks noGrp="1"/>
          </p:cNvSpPr>
          <p:nvPr>
            <p:ph idx="1"/>
          </p:nvPr>
        </p:nvSpPr>
        <p:spPr>
          <a:xfrm>
            <a:off x="838199" y="2021568"/>
            <a:ext cx="10515600" cy="4351338"/>
          </a:xfrm>
        </p:spPr>
        <p:txBody>
          <a:bodyPr/>
          <a:lstStyle/>
          <a:p>
            <a:pPr marL="0" indent="0">
              <a:buNone/>
            </a:pPr>
            <a:r>
              <a:rPr lang="en-US" dirty="0"/>
              <a:t>There are the four types of normal forms:</a:t>
            </a:r>
          </a:p>
          <a:p>
            <a:pPr marL="0" indent="0">
              <a:buNone/>
            </a:pPr>
            <a:endParaRPr lang="en-IN" dirty="0"/>
          </a:p>
        </p:txBody>
      </p:sp>
      <p:pic>
        <p:nvPicPr>
          <p:cNvPr id="2050" name="Picture 2" descr="DBMS Normalization">
            <a:extLst>
              <a:ext uri="{FF2B5EF4-FFF2-40B4-BE49-F238E27FC236}">
                <a16:creationId xmlns:a16="http://schemas.microsoft.com/office/drawing/2014/main" id="{049E4760-051D-4AFD-BB4B-18CB7C1D6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957" y="3049360"/>
            <a:ext cx="6906985" cy="329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992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4D0F-78D4-47DA-9B44-822EFA063327}"/>
              </a:ext>
            </a:extLst>
          </p:cNvPr>
          <p:cNvSpPr>
            <a:spLocks noGrp="1"/>
          </p:cNvSpPr>
          <p:nvPr>
            <p:ph type="title"/>
          </p:nvPr>
        </p:nvSpPr>
        <p:spPr/>
        <p:txBody>
          <a:bodyPr/>
          <a:lstStyle/>
          <a:p>
            <a:endParaRPr lang="en-IN" dirty="0"/>
          </a:p>
        </p:txBody>
      </p:sp>
      <p:graphicFrame>
        <p:nvGraphicFramePr>
          <p:cNvPr id="6" name="Table 6">
            <a:extLst>
              <a:ext uri="{FF2B5EF4-FFF2-40B4-BE49-F238E27FC236}">
                <a16:creationId xmlns:a16="http://schemas.microsoft.com/office/drawing/2014/main" id="{215E8C9B-7EDD-44B8-B900-9FECDBB2A09E}"/>
              </a:ext>
            </a:extLst>
          </p:cNvPr>
          <p:cNvGraphicFramePr>
            <a:graphicFrameLocks noGrp="1"/>
          </p:cNvGraphicFramePr>
          <p:nvPr>
            <p:ph idx="1"/>
            <p:extLst>
              <p:ext uri="{D42A27DB-BD31-4B8C-83A1-F6EECF244321}">
                <p14:modId xmlns:p14="http://schemas.microsoft.com/office/powerpoint/2010/main" val="2286462765"/>
              </p:ext>
            </p:extLst>
          </p:nvPr>
        </p:nvGraphicFramePr>
        <p:xfrm>
          <a:off x="838199" y="1825625"/>
          <a:ext cx="10689772" cy="4477203"/>
        </p:xfrm>
        <a:graphic>
          <a:graphicData uri="http://schemas.openxmlformats.org/drawingml/2006/table">
            <a:tbl>
              <a:tblPr firstRow="1" bandRow="1">
                <a:tableStyleId>{E8B1032C-EA38-4F05-BA0D-38AFFFC7BED3}</a:tableStyleId>
              </a:tblPr>
              <a:tblGrid>
                <a:gridCol w="5344886">
                  <a:extLst>
                    <a:ext uri="{9D8B030D-6E8A-4147-A177-3AD203B41FA5}">
                      <a16:colId xmlns:a16="http://schemas.microsoft.com/office/drawing/2014/main" val="1514385514"/>
                    </a:ext>
                  </a:extLst>
                </a:gridCol>
                <a:gridCol w="5344886">
                  <a:extLst>
                    <a:ext uri="{9D8B030D-6E8A-4147-A177-3AD203B41FA5}">
                      <a16:colId xmlns:a16="http://schemas.microsoft.com/office/drawing/2014/main" val="1951431133"/>
                    </a:ext>
                  </a:extLst>
                </a:gridCol>
              </a:tblGrid>
              <a:tr h="859484">
                <a:tc>
                  <a:txBody>
                    <a:bodyPr/>
                    <a:lstStyle/>
                    <a:p>
                      <a:pPr algn="ctr"/>
                      <a:r>
                        <a:rPr lang="en-IN" sz="2000" b="1" kern="1200" dirty="0">
                          <a:solidFill>
                            <a:schemeClr val="tx1"/>
                          </a:solidFill>
                          <a:effectLst/>
                        </a:rPr>
                        <a:t>Normal Form</a:t>
                      </a:r>
                      <a:endParaRPr lang="en-IN" sz="2000" b="1" dirty="0">
                        <a:solidFill>
                          <a:schemeClr val="tx1"/>
                        </a:solidFill>
                      </a:endParaRPr>
                    </a:p>
                  </a:txBody>
                  <a:tcPr/>
                </a:tc>
                <a:tc>
                  <a:txBody>
                    <a:bodyPr/>
                    <a:lstStyle/>
                    <a:p>
                      <a:pPr algn="ctr"/>
                      <a:r>
                        <a:rPr lang="en-IN" sz="2000" b="1" kern="1200" dirty="0">
                          <a:solidFill>
                            <a:schemeClr val="tx1"/>
                          </a:solidFill>
                          <a:effectLst/>
                        </a:rPr>
                        <a:t>Description</a:t>
                      </a:r>
                      <a:endParaRPr lang="en-IN" sz="2000" b="1" dirty="0">
                        <a:solidFill>
                          <a:schemeClr val="tx1"/>
                        </a:solidFill>
                      </a:endParaRPr>
                    </a:p>
                  </a:txBody>
                  <a:tcPr/>
                </a:tc>
                <a:extLst>
                  <a:ext uri="{0D108BD9-81ED-4DB2-BD59-A6C34878D82A}">
                    <a16:rowId xmlns:a16="http://schemas.microsoft.com/office/drawing/2014/main" val="311473428"/>
                  </a:ext>
                </a:extLst>
              </a:tr>
              <a:tr h="418532">
                <a:tc>
                  <a:txBody>
                    <a:bodyPr/>
                    <a:lstStyle/>
                    <a:p>
                      <a:pPr algn="just"/>
                      <a:r>
                        <a:rPr lang="en-US" dirty="0">
                          <a:solidFill>
                            <a:schemeClr val="tx1"/>
                          </a:solidFill>
                        </a:rPr>
                        <a:t>1 NF</a:t>
                      </a:r>
                      <a:endParaRPr lang="en-IN" dirty="0">
                        <a:solidFill>
                          <a:schemeClr val="tx1"/>
                        </a:solidFill>
                      </a:endParaRPr>
                    </a:p>
                  </a:txBody>
                  <a:tcPr/>
                </a:tc>
                <a:tc>
                  <a:txBody>
                    <a:bodyPr/>
                    <a:lstStyle/>
                    <a:p>
                      <a:pPr algn="just"/>
                      <a:r>
                        <a:rPr lang="en-US" sz="1800" b="0" kern="1200" dirty="0">
                          <a:solidFill>
                            <a:schemeClr val="tx1"/>
                          </a:solidFill>
                          <a:effectLst/>
                        </a:rPr>
                        <a:t>A relation is in 1NF if it contains an atomic value.</a:t>
                      </a:r>
                      <a:endParaRPr lang="en-IN" dirty="0">
                        <a:solidFill>
                          <a:schemeClr val="tx1"/>
                        </a:solidFill>
                      </a:endParaRPr>
                    </a:p>
                  </a:txBody>
                  <a:tcPr/>
                </a:tc>
                <a:extLst>
                  <a:ext uri="{0D108BD9-81ED-4DB2-BD59-A6C34878D82A}">
                    <a16:rowId xmlns:a16="http://schemas.microsoft.com/office/drawing/2014/main" val="1232011002"/>
                  </a:ext>
                </a:extLst>
              </a:tr>
              <a:tr h="1031996">
                <a:tc>
                  <a:txBody>
                    <a:bodyPr/>
                    <a:lstStyle/>
                    <a:p>
                      <a:pPr algn="just"/>
                      <a:r>
                        <a:rPr lang="en-US" dirty="0">
                          <a:solidFill>
                            <a:schemeClr val="tx1"/>
                          </a:solidFill>
                        </a:rPr>
                        <a:t>2NF</a:t>
                      </a:r>
                      <a:endParaRPr lang="en-IN" dirty="0">
                        <a:solidFill>
                          <a:schemeClr val="tx1"/>
                        </a:solidFill>
                      </a:endParaRPr>
                    </a:p>
                  </a:txBody>
                  <a:tcPr/>
                </a:tc>
                <a:tc>
                  <a:txBody>
                    <a:bodyPr/>
                    <a:lstStyle/>
                    <a:p>
                      <a:pPr algn="just"/>
                      <a:r>
                        <a:rPr lang="en-US" sz="1800" b="0" kern="1200" dirty="0">
                          <a:solidFill>
                            <a:schemeClr val="tx1"/>
                          </a:solidFill>
                          <a:effectLst/>
                        </a:rPr>
                        <a:t>A relation will be in 2NF if it is in 1NF and all non-key attributes are fully functional dependent on the primary key.</a:t>
                      </a:r>
                      <a:endParaRPr lang="en-IN" dirty="0">
                        <a:solidFill>
                          <a:schemeClr val="tx1"/>
                        </a:solidFill>
                      </a:endParaRPr>
                    </a:p>
                  </a:txBody>
                  <a:tcPr/>
                </a:tc>
                <a:extLst>
                  <a:ext uri="{0D108BD9-81ED-4DB2-BD59-A6C34878D82A}">
                    <a16:rowId xmlns:a16="http://schemas.microsoft.com/office/drawing/2014/main" val="4098048357"/>
                  </a:ext>
                </a:extLst>
              </a:tr>
              <a:tr h="722397">
                <a:tc>
                  <a:txBody>
                    <a:bodyPr/>
                    <a:lstStyle/>
                    <a:p>
                      <a:pPr algn="just"/>
                      <a:r>
                        <a:rPr lang="en-US" dirty="0">
                          <a:solidFill>
                            <a:schemeClr val="tx1"/>
                          </a:solidFill>
                        </a:rPr>
                        <a:t>3NF</a:t>
                      </a:r>
                      <a:endParaRPr lang="en-IN" dirty="0">
                        <a:solidFill>
                          <a:schemeClr val="tx1"/>
                        </a:solidFill>
                      </a:endParaRPr>
                    </a:p>
                  </a:txBody>
                  <a:tcPr/>
                </a:tc>
                <a:tc>
                  <a:txBody>
                    <a:bodyPr/>
                    <a:lstStyle/>
                    <a:p>
                      <a:pPr algn="just"/>
                      <a:r>
                        <a:rPr lang="en-US" sz="1800" b="0" kern="1200" dirty="0">
                          <a:solidFill>
                            <a:schemeClr val="tx1"/>
                          </a:solidFill>
                          <a:effectLst/>
                        </a:rPr>
                        <a:t>A relation will be in 3NF if it is in 2NF and no transition dependency exists.</a:t>
                      </a:r>
                      <a:endParaRPr lang="en-IN" dirty="0">
                        <a:solidFill>
                          <a:schemeClr val="tx1"/>
                        </a:solidFill>
                      </a:endParaRPr>
                    </a:p>
                  </a:txBody>
                  <a:tcPr/>
                </a:tc>
                <a:extLst>
                  <a:ext uri="{0D108BD9-81ED-4DB2-BD59-A6C34878D82A}">
                    <a16:rowId xmlns:a16="http://schemas.microsoft.com/office/drawing/2014/main" val="1726400870"/>
                  </a:ext>
                </a:extLst>
              </a:tr>
              <a:tr h="722397">
                <a:tc>
                  <a:txBody>
                    <a:bodyPr/>
                    <a:lstStyle/>
                    <a:p>
                      <a:pPr algn="just"/>
                      <a:r>
                        <a:rPr lang="en-US" dirty="0">
                          <a:solidFill>
                            <a:schemeClr val="tx1"/>
                          </a:solidFill>
                        </a:rPr>
                        <a:t>4 NF</a:t>
                      </a:r>
                      <a:endParaRPr lang="en-IN" dirty="0">
                        <a:solidFill>
                          <a:schemeClr val="tx1"/>
                        </a:solidFill>
                      </a:endParaRPr>
                    </a:p>
                  </a:txBody>
                  <a:tcPr/>
                </a:tc>
                <a:tc>
                  <a:txBody>
                    <a:bodyPr/>
                    <a:lstStyle/>
                    <a:p>
                      <a:pPr algn="just"/>
                      <a:r>
                        <a:rPr lang="en-US" sz="1800" b="0" kern="1200" dirty="0">
                          <a:solidFill>
                            <a:schemeClr val="tx1"/>
                          </a:solidFill>
                          <a:effectLst/>
                        </a:rPr>
                        <a:t>A relation will be in 4NF if it is in Boyce Codd normal form and has no multi-valued dependency.</a:t>
                      </a:r>
                      <a:endParaRPr lang="en-IN" dirty="0">
                        <a:solidFill>
                          <a:schemeClr val="tx1"/>
                        </a:solidFill>
                      </a:endParaRPr>
                    </a:p>
                  </a:txBody>
                  <a:tcPr/>
                </a:tc>
                <a:extLst>
                  <a:ext uri="{0D108BD9-81ED-4DB2-BD59-A6C34878D82A}">
                    <a16:rowId xmlns:a16="http://schemas.microsoft.com/office/drawing/2014/main" val="2621839355"/>
                  </a:ext>
                </a:extLst>
              </a:tr>
              <a:tr h="722397">
                <a:tc>
                  <a:txBody>
                    <a:bodyPr/>
                    <a:lstStyle/>
                    <a:p>
                      <a:pPr algn="just"/>
                      <a:r>
                        <a:rPr lang="en-US" dirty="0">
                          <a:solidFill>
                            <a:schemeClr val="tx1"/>
                          </a:solidFill>
                        </a:rPr>
                        <a:t>5 NF</a:t>
                      </a:r>
                      <a:endParaRPr lang="en-IN" dirty="0">
                        <a:solidFill>
                          <a:schemeClr val="tx1"/>
                        </a:solidFill>
                      </a:endParaRPr>
                    </a:p>
                  </a:txBody>
                  <a:tcPr/>
                </a:tc>
                <a:tc>
                  <a:txBody>
                    <a:bodyPr/>
                    <a:lstStyle/>
                    <a:p>
                      <a:pPr algn="just"/>
                      <a:r>
                        <a:rPr lang="en-US" sz="1800" b="0" kern="1200" dirty="0">
                          <a:solidFill>
                            <a:schemeClr val="tx1"/>
                          </a:solidFill>
                          <a:effectLst/>
                        </a:rPr>
                        <a:t>A relation is in 5NF if it is in 4NF and not contains any join dependency and joining should be lossless.</a:t>
                      </a:r>
                      <a:endParaRPr lang="en-IN" dirty="0">
                        <a:solidFill>
                          <a:schemeClr val="tx1"/>
                        </a:solidFill>
                      </a:endParaRPr>
                    </a:p>
                  </a:txBody>
                  <a:tcPr/>
                </a:tc>
                <a:extLst>
                  <a:ext uri="{0D108BD9-81ED-4DB2-BD59-A6C34878D82A}">
                    <a16:rowId xmlns:a16="http://schemas.microsoft.com/office/drawing/2014/main" val="3003118871"/>
                  </a:ext>
                </a:extLst>
              </a:tr>
            </a:tbl>
          </a:graphicData>
        </a:graphic>
      </p:graphicFrame>
    </p:spTree>
    <p:extLst>
      <p:ext uri="{BB962C8B-B14F-4D97-AF65-F5344CB8AC3E}">
        <p14:creationId xmlns:p14="http://schemas.microsoft.com/office/powerpoint/2010/main" val="814856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2EF3D-B6E5-4446-8130-FA7942B07A3A}"/>
              </a:ext>
            </a:extLst>
          </p:cNvPr>
          <p:cNvSpPr>
            <a:spLocks noGrp="1"/>
          </p:cNvSpPr>
          <p:nvPr>
            <p:ph type="title"/>
          </p:nvPr>
        </p:nvSpPr>
        <p:spPr/>
        <p:txBody>
          <a:bodyPr/>
          <a:lstStyle/>
          <a:p>
            <a:r>
              <a:rPr lang="en-US" dirty="0"/>
              <a:t>First normal form (1NF)</a:t>
            </a:r>
            <a:endParaRPr lang="en-IN" dirty="0"/>
          </a:p>
        </p:txBody>
      </p:sp>
      <p:sp>
        <p:nvSpPr>
          <p:cNvPr id="3" name="Content Placeholder 2">
            <a:extLst>
              <a:ext uri="{FF2B5EF4-FFF2-40B4-BE49-F238E27FC236}">
                <a16:creationId xmlns:a16="http://schemas.microsoft.com/office/drawing/2014/main" id="{6312397D-6320-4DB3-B361-66631057A7BD}"/>
              </a:ext>
            </a:extLst>
          </p:cNvPr>
          <p:cNvSpPr>
            <a:spLocks noGrp="1"/>
          </p:cNvSpPr>
          <p:nvPr>
            <p:ph idx="1"/>
          </p:nvPr>
        </p:nvSpPr>
        <p:spPr/>
        <p:txBody>
          <a:bodyPr>
            <a:normAutofit/>
          </a:bodyPr>
          <a:lstStyle/>
          <a:p>
            <a:pPr algn="l"/>
            <a:r>
              <a:rPr lang="en-US" sz="2000" b="0" i="0" u="none" strike="noStrike" baseline="0" dirty="0">
                <a:solidFill>
                  <a:srgbClr val="2F2B20"/>
                </a:solidFill>
                <a:latin typeface="Times New Roman" panose="02020603050405020304" pitchFamily="18" charset="0"/>
                <a:cs typeface="Times New Roman" panose="02020603050405020304" pitchFamily="18" charset="0"/>
              </a:rPr>
              <a:t>As per the rule of first normal form, an attribute (column) of a table cannot hold multiple values. It should hold only </a:t>
            </a:r>
            <a:r>
              <a:rPr lang="en-IN" sz="2000" b="0" i="0" u="none" strike="noStrike" baseline="0" dirty="0">
                <a:solidFill>
                  <a:srgbClr val="2F2B20"/>
                </a:solidFill>
                <a:latin typeface="Times New Roman" panose="02020603050405020304" pitchFamily="18" charset="0"/>
                <a:cs typeface="Times New Roman" panose="02020603050405020304" pitchFamily="18" charset="0"/>
              </a:rPr>
              <a:t>atomic values.</a:t>
            </a:r>
          </a:p>
          <a:p>
            <a:pPr algn="l"/>
            <a:r>
              <a:rPr lang="en-US" sz="2000" b="1" i="0" u="none" strike="noStrike" baseline="0" dirty="0">
                <a:solidFill>
                  <a:srgbClr val="000000"/>
                </a:solidFill>
                <a:latin typeface="Times New Roman" panose="02020603050405020304" pitchFamily="18" charset="0"/>
                <a:cs typeface="Times New Roman" panose="02020603050405020304" pitchFamily="18" charset="0"/>
              </a:rPr>
              <a:t>Example</a:t>
            </a:r>
            <a:r>
              <a:rPr lang="en-US" sz="2000" b="1" i="0" u="none" strike="noStrike" baseline="0" dirty="0">
                <a:solidFill>
                  <a:srgbClr val="2F2B20"/>
                </a:solidFill>
                <a:latin typeface="Times New Roman" panose="02020603050405020304" pitchFamily="18" charset="0"/>
                <a:cs typeface="Times New Roman" panose="02020603050405020304" pitchFamily="18" charset="0"/>
              </a:rPr>
              <a:t>: </a:t>
            </a:r>
            <a:r>
              <a:rPr lang="en-US" sz="2000" b="0" i="0" u="none" strike="noStrike" baseline="0" dirty="0">
                <a:solidFill>
                  <a:srgbClr val="2F2B20"/>
                </a:solidFill>
                <a:latin typeface="Times New Roman" panose="02020603050405020304" pitchFamily="18" charset="0"/>
                <a:cs typeface="Times New Roman" panose="02020603050405020304" pitchFamily="18" charset="0"/>
              </a:rPr>
              <a:t>Suppose a company wants to store the names and contact details of its employees. It creates a table </a:t>
            </a:r>
            <a:r>
              <a:rPr lang="en-IN" sz="2000" b="0" i="0" u="none" strike="noStrike" baseline="0" dirty="0">
                <a:solidFill>
                  <a:srgbClr val="2F2B20"/>
                </a:solidFill>
                <a:latin typeface="Times New Roman" panose="02020603050405020304" pitchFamily="18" charset="0"/>
                <a:cs typeface="Times New Roman" panose="02020603050405020304" pitchFamily="18" charset="0"/>
              </a:rPr>
              <a:t>that looks like this:</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C9913CC-529A-4E20-9B01-84EAAE79AA87}"/>
              </a:ext>
            </a:extLst>
          </p:cNvPr>
          <p:cNvPicPr>
            <a:picLocks noChangeAspect="1"/>
          </p:cNvPicPr>
          <p:nvPr/>
        </p:nvPicPr>
        <p:blipFill rotWithShape="1">
          <a:blip r:embed="rId2"/>
          <a:srcRect l="53045" t="54545" r="22273" b="26126"/>
          <a:stretch/>
        </p:blipFill>
        <p:spPr>
          <a:xfrm>
            <a:off x="838200" y="3312620"/>
            <a:ext cx="5953799" cy="2622665"/>
          </a:xfrm>
          <a:prstGeom prst="rect">
            <a:avLst/>
          </a:prstGeom>
        </p:spPr>
      </p:pic>
    </p:spTree>
    <p:extLst>
      <p:ext uri="{BB962C8B-B14F-4D97-AF65-F5344CB8AC3E}">
        <p14:creationId xmlns:p14="http://schemas.microsoft.com/office/powerpoint/2010/main" val="4200880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5EAB-2708-455C-9267-5C9C341D80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172FDC-72A0-4AB7-B9EB-646791063899}"/>
              </a:ext>
            </a:extLst>
          </p:cNvPr>
          <p:cNvSpPr>
            <a:spLocks noGrp="1"/>
          </p:cNvSpPr>
          <p:nvPr>
            <p:ph idx="1"/>
          </p:nvPr>
        </p:nvSpPr>
        <p:spPr/>
        <p:txBody>
          <a:bodyPr>
            <a:normAutofit/>
          </a:bodyPr>
          <a:lstStyle/>
          <a:p>
            <a:pPr algn="l"/>
            <a:r>
              <a:rPr lang="en-US" sz="2000" b="0" i="0" u="none" strike="noStrike" baseline="0" dirty="0">
                <a:solidFill>
                  <a:srgbClr val="2F2B20"/>
                </a:solidFill>
              </a:rPr>
              <a:t>Two employees (Jon &amp; Lester) are having two mobile numbers so the company stored them in the same field as you can see in the table above.</a:t>
            </a:r>
          </a:p>
          <a:p>
            <a:pPr algn="l"/>
            <a:r>
              <a:rPr lang="en-US" sz="2000" b="0" i="0" u="none" strike="noStrike" baseline="0" dirty="0">
                <a:solidFill>
                  <a:srgbClr val="2F2B20"/>
                </a:solidFill>
              </a:rPr>
              <a:t>This table is </a:t>
            </a:r>
            <a:r>
              <a:rPr lang="en-US" sz="2000" b="0" i="0" u="none" strike="noStrike" baseline="0" dirty="0">
                <a:solidFill>
                  <a:srgbClr val="000000"/>
                </a:solidFill>
              </a:rPr>
              <a:t>not in 1NF </a:t>
            </a:r>
            <a:r>
              <a:rPr lang="en-US" sz="2000" b="0" i="0" u="none" strike="noStrike" baseline="0" dirty="0">
                <a:solidFill>
                  <a:srgbClr val="2F2B20"/>
                </a:solidFill>
              </a:rPr>
              <a:t>as the rule says </a:t>
            </a:r>
            <a:r>
              <a:rPr lang="en-US" sz="2000" b="0" i="0" u="none" strike="noStrike" baseline="0" dirty="0">
                <a:solidFill>
                  <a:srgbClr val="000000"/>
                </a:solidFill>
              </a:rPr>
              <a:t>“each attribute of a table must have atomic (single) values”</a:t>
            </a:r>
            <a:r>
              <a:rPr lang="en-US" sz="2000" b="0" i="0" u="none" strike="noStrike" baseline="0" dirty="0">
                <a:solidFill>
                  <a:srgbClr val="2F2B20"/>
                </a:solidFill>
              </a:rPr>
              <a:t>, the </a:t>
            </a:r>
            <a:r>
              <a:rPr lang="en-US" sz="2000" b="0" i="0" u="none" strike="noStrike" baseline="0" dirty="0" err="1">
                <a:solidFill>
                  <a:srgbClr val="2F2B20"/>
                </a:solidFill>
              </a:rPr>
              <a:t>emp_mobile</a:t>
            </a:r>
            <a:r>
              <a:rPr lang="en-US" sz="2000" b="0" i="0" u="none" strike="noStrike" baseline="0" dirty="0">
                <a:solidFill>
                  <a:srgbClr val="2F2B20"/>
                </a:solidFill>
              </a:rPr>
              <a:t> values for employees Jon &amp; Lester violates </a:t>
            </a:r>
            <a:r>
              <a:rPr lang="en-IN" sz="2000" b="0" i="0" u="none" strike="noStrike" baseline="0" dirty="0">
                <a:solidFill>
                  <a:srgbClr val="2F2B20"/>
                </a:solidFill>
              </a:rPr>
              <a:t>that rule.</a:t>
            </a:r>
          </a:p>
          <a:p>
            <a:pPr algn="l"/>
            <a:r>
              <a:rPr lang="en-US" sz="2000" b="0" i="0" u="none" strike="noStrike" baseline="0" dirty="0">
                <a:solidFill>
                  <a:srgbClr val="2F2B20"/>
                </a:solidFill>
              </a:rPr>
              <a:t>To make the table complies with 1NF we should have the </a:t>
            </a:r>
            <a:r>
              <a:rPr lang="en-IN" sz="2000" b="0" i="0" u="none" strike="noStrike" baseline="0" dirty="0">
                <a:solidFill>
                  <a:srgbClr val="2F2B20"/>
                </a:solidFill>
              </a:rPr>
              <a:t>data like this:</a:t>
            </a:r>
            <a:endParaRPr lang="en-IN" sz="2000" dirty="0"/>
          </a:p>
        </p:txBody>
      </p:sp>
    </p:spTree>
    <p:extLst>
      <p:ext uri="{BB962C8B-B14F-4D97-AF65-F5344CB8AC3E}">
        <p14:creationId xmlns:p14="http://schemas.microsoft.com/office/powerpoint/2010/main" val="599523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837051-B7C9-44A6-B847-B144BCA4E6F4}"/>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48566A74-99D9-4F58-8AC8-4F2CF5997355}"/>
              </a:ext>
            </a:extLst>
          </p:cNvPr>
          <p:cNvPicPr>
            <a:picLocks noChangeAspect="1"/>
          </p:cNvPicPr>
          <p:nvPr/>
        </p:nvPicPr>
        <p:blipFill rotWithShape="1">
          <a:blip r:embed="rId2"/>
          <a:srcRect l="52909" t="45091" r="21864" b="26060"/>
          <a:stretch/>
        </p:blipFill>
        <p:spPr>
          <a:xfrm>
            <a:off x="2576945" y="2024147"/>
            <a:ext cx="6350924" cy="4085191"/>
          </a:xfrm>
          <a:prstGeom prst="rect">
            <a:avLst/>
          </a:prstGeom>
        </p:spPr>
      </p:pic>
    </p:spTree>
    <p:extLst>
      <p:ext uri="{BB962C8B-B14F-4D97-AF65-F5344CB8AC3E}">
        <p14:creationId xmlns:p14="http://schemas.microsoft.com/office/powerpoint/2010/main" val="2125593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AC401-05D3-4329-BA5C-960B66331395}"/>
              </a:ext>
            </a:extLst>
          </p:cNvPr>
          <p:cNvSpPr>
            <a:spLocks noGrp="1"/>
          </p:cNvSpPr>
          <p:nvPr>
            <p:ph type="title"/>
          </p:nvPr>
        </p:nvSpPr>
        <p:spPr/>
        <p:txBody>
          <a:bodyPr/>
          <a:lstStyle/>
          <a:p>
            <a:r>
              <a:rPr lang="en-US" dirty="0"/>
              <a:t>Second normal form (2NF)</a:t>
            </a:r>
            <a:endParaRPr lang="en-IN" dirty="0"/>
          </a:p>
        </p:txBody>
      </p:sp>
      <p:sp>
        <p:nvSpPr>
          <p:cNvPr id="3" name="Content Placeholder 2">
            <a:extLst>
              <a:ext uri="{FF2B5EF4-FFF2-40B4-BE49-F238E27FC236}">
                <a16:creationId xmlns:a16="http://schemas.microsoft.com/office/drawing/2014/main" id="{275D3EA1-91D9-4341-B486-6C37FFB11F86}"/>
              </a:ext>
            </a:extLst>
          </p:cNvPr>
          <p:cNvSpPr>
            <a:spLocks noGrp="1"/>
          </p:cNvSpPr>
          <p:nvPr>
            <p:ph idx="1"/>
          </p:nvPr>
        </p:nvSpPr>
        <p:spPr/>
        <p:txBody>
          <a:bodyPr>
            <a:normAutofit/>
          </a:bodyPr>
          <a:lstStyle/>
          <a:p>
            <a:pPr algn="just"/>
            <a:r>
              <a:rPr lang="en-US" sz="2000" b="0" i="0" u="none" strike="noStrike" baseline="0" dirty="0">
                <a:solidFill>
                  <a:srgbClr val="2F2B20"/>
                </a:solidFill>
                <a:latin typeface="Roboto-Regular"/>
              </a:rPr>
              <a:t>A table is said to be in 2NF if both the following </a:t>
            </a:r>
            <a:r>
              <a:rPr lang="en-IN" sz="2000" b="0" i="0" u="none" strike="noStrike" baseline="0" dirty="0">
                <a:solidFill>
                  <a:srgbClr val="2F2B20"/>
                </a:solidFill>
                <a:latin typeface="Roboto-Regular"/>
              </a:rPr>
              <a:t>conditions hold:</a:t>
            </a:r>
          </a:p>
          <a:p>
            <a:pPr marL="342900" indent="-342900" algn="just">
              <a:buFont typeface="+mj-lt"/>
              <a:buAutoNum type="arabicPeriod"/>
            </a:pPr>
            <a:r>
              <a:rPr lang="en-US" sz="2000" b="0" i="0" u="none" strike="noStrike" baseline="0" dirty="0">
                <a:solidFill>
                  <a:srgbClr val="2F2B20"/>
                </a:solidFill>
                <a:latin typeface="Roboto-Regular"/>
              </a:rPr>
              <a:t>Table is in 1NF (First normal form)</a:t>
            </a:r>
          </a:p>
          <a:p>
            <a:pPr marL="342900" indent="-342900" algn="just">
              <a:buFont typeface="+mj-lt"/>
              <a:buAutoNum type="arabicPeriod"/>
            </a:pPr>
            <a:r>
              <a:rPr lang="en-US" sz="2000" b="0" i="0" u="none" strike="noStrike" baseline="0" dirty="0">
                <a:solidFill>
                  <a:srgbClr val="2F2B20"/>
                </a:solidFill>
                <a:latin typeface="Roboto-Regular"/>
              </a:rPr>
              <a:t>No non-prime attribute is dependent on the proper subset of any candidate key of table.</a:t>
            </a:r>
          </a:p>
          <a:p>
            <a:pPr algn="just"/>
            <a:r>
              <a:rPr lang="en-US" sz="2000" b="0" i="0" u="none" strike="noStrike" baseline="0" dirty="0">
                <a:solidFill>
                  <a:srgbClr val="2F2B20"/>
                </a:solidFill>
                <a:latin typeface="Roboto-Regular"/>
              </a:rPr>
              <a:t>An attribute that is not part of any candidate key is known </a:t>
            </a:r>
            <a:r>
              <a:rPr lang="en-IN" sz="2000" b="0" i="0" u="none" strike="noStrike" baseline="0" dirty="0">
                <a:solidFill>
                  <a:srgbClr val="2F2B20"/>
                </a:solidFill>
                <a:latin typeface="Roboto-Regular"/>
              </a:rPr>
              <a:t>as non-prime attribute.</a:t>
            </a:r>
          </a:p>
          <a:p>
            <a:pPr algn="just"/>
            <a:r>
              <a:rPr lang="en-US" sz="2000" b="0" i="0" u="none" strike="noStrike" baseline="0" dirty="0">
                <a:solidFill>
                  <a:srgbClr val="000000"/>
                </a:solidFill>
                <a:latin typeface="Roboto-Regular"/>
              </a:rPr>
              <a:t>Example</a:t>
            </a:r>
            <a:r>
              <a:rPr lang="en-US" sz="2000" b="0" i="0" u="none" strike="noStrike" baseline="0" dirty="0">
                <a:solidFill>
                  <a:srgbClr val="2F2B20"/>
                </a:solidFill>
                <a:latin typeface="Roboto-Regular"/>
              </a:rPr>
              <a:t>: Suppose a school wants to store the data of teachers and the subjects they teach. They create a table that looks like this: Since a teacher can teach more than one subjects, the table can have multiple rows for a same </a:t>
            </a:r>
            <a:r>
              <a:rPr lang="en-IN" sz="2000" b="0" i="0" u="none" strike="noStrike" baseline="0" dirty="0">
                <a:solidFill>
                  <a:srgbClr val="2F2B20"/>
                </a:solidFill>
                <a:latin typeface="Roboto-Regular"/>
              </a:rPr>
              <a:t>teacher.</a:t>
            </a:r>
            <a:endParaRPr lang="en-IN" sz="2000" dirty="0"/>
          </a:p>
        </p:txBody>
      </p:sp>
    </p:spTree>
    <p:extLst>
      <p:ext uri="{BB962C8B-B14F-4D97-AF65-F5344CB8AC3E}">
        <p14:creationId xmlns:p14="http://schemas.microsoft.com/office/powerpoint/2010/main" val="20659102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919ED-7E44-4D4F-A175-094719AD7A91}"/>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E7F21458-A969-4D8F-8215-03754B378E3E}"/>
              </a:ext>
            </a:extLst>
          </p:cNvPr>
          <p:cNvPicPr>
            <a:picLocks noChangeAspect="1"/>
          </p:cNvPicPr>
          <p:nvPr/>
        </p:nvPicPr>
        <p:blipFill rotWithShape="1">
          <a:blip r:embed="rId2"/>
          <a:srcRect l="53863" t="45818" r="22682" b="27515"/>
          <a:stretch/>
        </p:blipFill>
        <p:spPr>
          <a:xfrm>
            <a:off x="3108959" y="2244435"/>
            <a:ext cx="5355211" cy="3424845"/>
          </a:xfrm>
          <a:prstGeom prst="rect">
            <a:avLst/>
          </a:prstGeom>
        </p:spPr>
      </p:pic>
    </p:spTree>
    <p:extLst>
      <p:ext uri="{BB962C8B-B14F-4D97-AF65-F5344CB8AC3E}">
        <p14:creationId xmlns:p14="http://schemas.microsoft.com/office/powerpoint/2010/main" val="2786095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6F7E-A516-4E07-9E24-35A32E493B24}"/>
              </a:ext>
            </a:extLst>
          </p:cNvPr>
          <p:cNvSpPr>
            <a:spLocks noGrp="1"/>
          </p:cNvSpPr>
          <p:nvPr>
            <p:ph type="title"/>
          </p:nvPr>
        </p:nvSpPr>
        <p:spPr/>
        <p:txBody>
          <a:bodyPr/>
          <a:lstStyle/>
          <a:p>
            <a:r>
              <a:rPr lang="en-US" dirty="0"/>
              <a:t>Types of Functional dependency</a:t>
            </a:r>
            <a:endParaRPr lang="en-IN" dirty="0"/>
          </a:p>
        </p:txBody>
      </p:sp>
      <p:pic>
        <p:nvPicPr>
          <p:cNvPr id="1026" name="Picture 2" descr="DBMS Functional Dependency">
            <a:extLst>
              <a:ext uri="{FF2B5EF4-FFF2-40B4-BE49-F238E27FC236}">
                <a16:creationId xmlns:a16="http://schemas.microsoft.com/office/drawing/2014/main" id="{245E960F-9111-4628-A4D4-A7C64AA9CB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4546" y="2150607"/>
            <a:ext cx="5995154" cy="375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4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863CC3-245B-43A2-809C-A15D899A3280}"/>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3AF8A9B1-8E8C-4E17-8837-B8AE3F1DC344}"/>
              </a:ext>
            </a:extLst>
          </p:cNvPr>
          <p:cNvSpPr>
            <a:spLocks noGrp="1"/>
          </p:cNvSpPr>
          <p:nvPr>
            <p:ph idx="1"/>
          </p:nvPr>
        </p:nvSpPr>
        <p:spPr/>
        <p:txBody>
          <a:bodyPr>
            <a:normAutofit/>
          </a:bodyPr>
          <a:lstStyle/>
          <a:p>
            <a:pPr algn="l"/>
            <a:r>
              <a:rPr lang="en-IN" sz="1800" b="1" i="0" u="none" strike="noStrike" baseline="0" dirty="0">
                <a:solidFill>
                  <a:srgbClr val="000000"/>
                </a:solidFill>
                <a:latin typeface="Roboto-Regular"/>
              </a:rPr>
              <a:t>Candidate Keys</a:t>
            </a:r>
            <a:r>
              <a:rPr lang="en-IN" sz="1800" b="1" i="0" u="none" strike="noStrike" baseline="0" dirty="0">
                <a:solidFill>
                  <a:srgbClr val="2F2B20"/>
                </a:solidFill>
                <a:latin typeface="Roboto-Regular"/>
              </a:rPr>
              <a:t>:</a:t>
            </a:r>
          </a:p>
          <a:p>
            <a:pPr algn="l"/>
            <a:r>
              <a:rPr lang="en-IN" sz="1800" b="0" i="0" u="none" strike="noStrike" baseline="0" dirty="0">
                <a:solidFill>
                  <a:srgbClr val="2F2B20"/>
                </a:solidFill>
                <a:latin typeface="Roboto-Regular"/>
              </a:rPr>
              <a:t>{</a:t>
            </a:r>
            <a:r>
              <a:rPr lang="en-IN" sz="1800" b="0" i="0" u="none" strike="noStrike" baseline="0" dirty="0" err="1">
                <a:solidFill>
                  <a:srgbClr val="2F2B20"/>
                </a:solidFill>
                <a:latin typeface="Roboto-Regular"/>
              </a:rPr>
              <a:t>teacher_id</a:t>
            </a:r>
            <a:r>
              <a:rPr lang="en-IN" sz="1800" b="0" i="0" u="none" strike="noStrike" baseline="0" dirty="0">
                <a:solidFill>
                  <a:srgbClr val="2F2B20"/>
                </a:solidFill>
                <a:latin typeface="Roboto-Regular"/>
              </a:rPr>
              <a:t>, subject}</a:t>
            </a:r>
          </a:p>
          <a:p>
            <a:pPr marL="0" indent="0" algn="l">
              <a:buNone/>
            </a:pPr>
            <a:r>
              <a:rPr lang="en-US" sz="1800" b="0" i="0" u="none" strike="noStrike" baseline="0" dirty="0">
                <a:solidFill>
                  <a:srgbClr val="000000"/>
                </a:solidFill>
                <a:latin typeface="Roboto-Regular"/>
              </a:rPr>
              <a:t>    Non prime attribute</a:t>
            </a:r>
            <a:r>
              <a:rPr lang="en-US" sz="1800" b="0" i="0" u="none" strike="noStrike" baseline="0" dirty="0">
                <a:solidFill>
                  <a:srgbClr val="2F2B20"/>
                </a:solidFill>
                <a:latin typeface="Roboto-Regular"/>
              </a:rPr>
              <a:t>: </a:t>
            </a:r>
            <a:r>
              <a:rPr lang="en-US" sz="1800" b="0" i="0" u="none" strike="noStrike" baseline="0" dirty="0" err="1">
                <a:solidFill>
                  <a:srgbClr val="2F2B20"/>
                </a:solidFill>
                <a:latin typeface="Roboto-Regular"/>
              </a:rPr>
              <a:t>teacher_age</a:t>
            </a:r>
            <a:endParaRPr lang="en-US" sz="1800" b="0" i="0" u="none" strike="noStrike" baseline="0" dirty="0">
              <a:solidFill>
                <a:srgbClr val="2F2B20"/>
              </a:solidFill>
              <a:latin typeface="Roboto-Regular"/>
            </a:endParaRPr>
          </a:p>
          <a:p>
            <a:pPr algn="l"/>
            <a:r>
              <a:rPr lang="en-US" sz="1800" b="0" i="0" u="none" strike="noStrike" baseline="0" dirty="0">
                <a:solidFill>
                  <a:srgbClr val="2F2B20"/>
                </a:solidFill>
                <a:latin typeface="Roboto-Regular"/>
              </a:rPr>
              <a:t>The table is in 1 NF because each attribute has atomic values. However, it is not in 2NF because non prime attribute </a:t>
            </a:r>
            <a:r>
              <a:rPr lang="en-US" sz="1800" b="0" i="0" u="none" strike="noStrike" baseline="0" dirty="0" err="1">
                <a:solidFill>
                  <a:srgbClr val="2F2B20"/>
                </a:solidFill>
                <a:latin typeface="Roboto-Regular"/>
              </a:rPr>
              <a:t>teacher_age</a:t>
            </a:r>
            <a:r>
              <a:rPr lang="en-US" sz="1800" b="0" i="0" u="none" strike="noStrike" baseline="0" dirty="0">
                <a:solidFill>
                  <a:srgbClr val="2F2B20"/>
                </a:solidFill>
                <a:latin typeface="Roboto-Regular"/>
              </a:rPr>
              <a:t> is dependent on </a:t>
            </a:r>
            <a:r>
              <a:rPr lang="en-US" sz="1800" b="0" i="0" u="none" strike="noStrike" baseline="0" dirty="0" err="1">
                <a:solidFill>
                  <a:srgbClr val="2F2B20"/>
                </a:solidFill>
                <a:latin typeface="Roboto-Regular"/>
              </a:rPr>
              <a:t>teacher_id</a:t>
            </a:r>
            <a:r>
              <a:rPr lang="en-US" sz="1800" b="0" i="0" u="none" strike="noStrike" baseline="0" dirty="0">
                <a:solidFill>
                  <a:srgbClr val="2F2B20"/>
                </a:solidFill>
                <a:latin typeface="Roboto-Regular"/>
              </a:rPr>
              <a:t> alone which is a proper subset of candidate key. This violates the rule for 2NF as the rule says </a:t>
            </a:r>
            <a:r>
              <a:rPr lang="en-US" sz="1800" b="1" i="0" u="none" strike="noStrike" baseline="0" dirty="0">
                <a:solidFill>
                  <a:srgbClr val="000000"/>
                </a:solidFill>
                <a:latin typeface="Roboto-Regular"/>
              </a:rPr>
              <a:t>“no non-prime attribute is dependent on the proper subset of any candidate key of </a:t>
            </a:r>
            <a:r>
              <a:rPr lang="en-IN" sz="1800" b="1" i="0" u="none" strike="noStrike" baseline="0" dirty="0">
                <a:solidFill>
                  <a:srgbClr val="000000"/>
                </a:solidFill>
                <a:latin typeface="Roboto-Regular"/>
              </a:rPr>
              <a:t>the table</a:t>
            </a:r>
            <a:r>
              <a:rPr lang="en-IN" sz="1800" b="0" i="0" u="none" strike="noStrike" baseline="0" dirty="0">
                <a:solidFill>
                  <a:srgbClr val="000000"/>
                </a:solidFill>
                <a:latin typeface="Roboto-Regular"/>
              </a:rPr>
              <a:t>”.</a:t>
            </a:r>
          </a:p>
          <a:p>
            <a:pPr algn="l"/>
            <a:r>
              <a:rPr lang="en-US" sz="1800" b="0" i="0" u="none" strike="noStrike" baseline="0" dirty="0">
                <a:solidFill>
                  <a:srgbClr val="2F2B20"/>
                </a:solidFill>
                <a:latin typeface="Roboto-Regular"/>
              </a:rPr>
              <a:t>To make the table complies with 2NF we can break it in </a:t>
            </a:r>
            <a:r>
              <a:rPr lang="en-IN" sz="1800" b="0" i="0" u="none" strike="noStrike" baseline="0" dirty="0">
                <a:solidFill>
                  <a:srgbClr val="2F2B20"/>
                </a:solidFill>
                <a:latin typeface="Roboto-Regular"/>
              </a:rPr>
              <a:t>two tables like this:</a:t>
            </a:r>
            <a:endParaRPr lang="en-IN" dirty="0"/>
          </a:p>
        </p:txBody>
      </p:sp>
    </p:spTree>
    <p:extLst>
      <p:ext uri="{BB962C8B-B14F-4D97-AF65-F5344CB8AC3E}">
        <p14:creationId xmlns:p14="http://schemas.microsoft.com/office/powerpoint/2010/main" val="30378904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3F96B5-34E4-41E3-A8BC-B072DDC7431C}"/>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81C59BA6-F5A5-4203-9BC2-A67F192C048F}"/>
              </a:ext>
            </a:extLst>
          </p:cNvPr>
          <p:cNvPicPr>
            <a:picLocks noChangeAspect="1"/>
          </p:cNvPicPr>
          <p:nvPr/>
        </p:nvPicPr>
        <p:blipFill rotWithShape="1">
          <a:blip r:embed="rId2"/>
          <a:srcRect l="53182" t="46061" r="22682" b="29212"/>
          <a:stretch/>
        </p:blipFill>
        <p:spPr>
          <a:xfrm>
            <a:off x="1030777" y="2144684"/>
            <a:ext cx="6251172" cy="3602370"/>
          </a:xfrm>
          <a:prstGeom prst="rect">
            <a:avLst/>
          </a:prstGeom>
        </p:spPr>
      </p:pic>
    </p:spTree>
    <p:extLst>
      <p:ext uri="{BB962C8B-B14F-4D97-AF65-F5344CB8AC3E}">
        <p14:creationId xmlns:p14="http://schemas.microsoft.com/office/powerpoint/2010/main" val="431968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DE78-FFCD-4422-9CBD-2E35471A7F0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00718B1-8BEC-4E0C-82A8-70AD0AEA678A}"/>
              </a:ext>
            </a:extLst>
          </p:cNvPr>
          <p:cNvPicPr>
            <a:picLocks noChangeAspect="1"/>
          </p:cNvPicPr>
          <p:nvPr/>
        </p:nvPicPr>
        <p:blipFill rotWithShape="1">
          <a:blip r:embed="rId2"/>
          <a:srcRect l="54000" t="43151" r="21591" b="27273"/>
          <a:stretch/>
        </p:blipFill>
        <p:spPr>
          <a:xfrm>
            <a:off x="980902" y="2028304"/>
            <a:ext cx="6334298" cy="4317233"/>
          </a:xfrm>
          <a:prstGeom prst="rect">
            <a:avLst/>
          </a:prstGeom>
        </p:spPr>
      </p:pic>
    </p:spTree>
    <p:extLst>
      <p:ext uri="{BB962C8B-B14F-4D97-AF65-F5344CB8AC3E}">
        <p14:creationId xmlns:p14="http://schemas.microsoft.com/office/powerpoint/2010/main" val="2318363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C3FB-7FAA-46F9-88C3-EFEEB87A61B6}"/>
              </a:ext>
            </a:extLst>
          </p:cNvPr>
          <p:cNvSpPr>
            <a:spLocks noGrp="1"/>
          </p:cNvSpPr>
          <p:nvPr>
            <p:ph type="title"/>
          </p:nvPr>
        </p:nvSpPr>
        <p:spPr/>
        <p:txBody>
          <a:bodyPr/>
          <a:lstStyle/>
          <a:p>
            <a:r>
              <a:rPr lang="en-US" dirty="0"/>
              <a:t>Third Normal form (3NF)</a:t>
            </a:r>
            <a:endParaRPr lang="en-IN" dirty="0"/>
          </a:p>
        </p:txBody>
      </p:sp>
      <p:sp>
        <p:nvSpPr>
          <p:cNvPr id="3" name="Content Placeholder 2">
            <a:extLst>
              <a:ext uri="{FF2B5EF4-FFF2-40B4-BE49-F238E27FC236}">
                <a16:creationId xmlns:a16="http://schemas.microsoft.com/office/drawing/2014/main" id="{6C17FE10-FE6C-415E-9A09-5D6F8B14B835}"/>
              </a:ext>
            </a:extLst>
          </p:cNvPr>
          <p:cNvSpPr>
            <a:spLocks noGrp="1"/>
          </p:cNvSpPr>
          <p:nvPr>
            <p:ph idx="1"/>
          </p:nvPr>
        </p:nvSpPr>
        <p:spPr/>
        <p:txBody>
          <a:bodyPr>
            <a:normAutofit/>
          </a:bodyPr>
          <a:lstStyle/>
          <a:p>
            <a:pPr algn="l"/>
            <a:r>
              <a:rPr lang="en-US" sz="1800" b="0" i="0" u="none" strike="noStrike" baseline="0" dirty="0">
                <a:solidFill>
                  <a:srgbClr val="2F2B20"/>
                </a:solidFill>
                <a:latin typeface="Roboto-Regular"/>
              </a:rPr>
              <a:t>A table design is said to be in 3NF if both the following </a:t>
            </a:r>
            <a:r>
              <a:rPr lang="en-IN" sz="1800" b="0" i="0" u="none" strike="noStrike" baseline="0" dirty="0">
                <a:solidFill>
                  <a:srgbClr val="2F2B20"/>
                </a:solidFill>
                <a:latin typeface="Roboto-Regular"/>
              </a:rPr>
              <a:t>conditions hold:</a:t>
            </a:r>
          </a:p>
          <a:p>
            <a:pPr marL="342900" indent="-342900" algn="l">
              <a:buFont typeface="+mj-lt"/>
              <a:buAutoNum type="arabicPeriod"/>
            </a:pPr>
            <a:r>
              <a:rPr lang="en-US" sz="1800" b="0" i="0" u="none" strike="noStrike" baseline="0" dirty="0">
                <a:solidFill>
                  <a:srgbClr val="2F2B20"/>
                </a:solidFill>
                <a:latin typeface="Roboto-Regular"/>
              </a:rPr>
              <a:t>Table must be in 2NF</a:t>
            </a:r>
          </a:p>
          <a:p>
            <a:pPr marL="342900" indent="-342900" algn="l">
              <a:buFont typeface="+mj-lt"/>
              <a:buAutoNum type="arabicPeriod"/>
            </a:pPr>
            <a:r>
              <a:rPr lang="en-US" sz="1800" b="1" i="0" u="none" strike="noStrike" baseline="0" dirty="0">
                <a:solidFill>
                  <a:srgbClr val="000000"/>
                </a:solidFill>
                <a:latin typeface="Roboto-Regular"/>
              </a:rPr>
              <a:t>Transitive functional dependency </a:t>
            </a:r>
            <a:r>
              <a:rPr lang="en-US" sz="1800" b="0" i="0" u="none" strike="noStrike" baseline="0" dirty="0">
                <a:solidFill>
                  <a:srgbClr val="2F2B20"/>
                </a:solidFill>
                <a:latin typeface="Roboto-Regular"/>
              </a:rPr>
              <a:t>of non-prime attribute on any super key should be removed.</a:t>
            </a:r>
          </a:p>
          <a:p>
            <a:pPr algn="l"/>
            <a:r>
              <a:rPr lang="en-US" sz="1800" b="0" i="0" u="none" strike="noStrike" baseline="0" dirty="0">
                <a:solidFill>
                  <a:srgbClr val="2F2B20"/>
                </a:solidFill>
                <a:latin typeface="Roboto-Regular"/>
              </a:rPr>
              <a:t>In other words 3NF can be explained like this: A table is in 3NF if it is in 2NF and for each functional dependency X-&gt; Y at least one of the following conditions hold:</a:t>
            </a:r>
          </a:p>
          <a:p>
            <a:pPr marL="342900" indent="-342900" algn="l">
              <a:buFont typeface="+mj-lt"/>
              <a:buAutoNum type="arabicPeriod"/>
            </a:pPr>
            <a:r>
              <a:rPr lang="en-US" sz="1800" b="0" i="0" u="none" strike="noStrike" baseline="0" dirty="0">
                <a:solidFill>
                  <a:srgbClr val="2F2B20"/>
                </a:solidFill>
                <a:latin typeface="Roboto-Regular"/>
              </a:rPr>
              <a:t>X is a </a:t>
            </a:r>
            <a:r>
              <a:rPr lang="en-US" sz="1800" b="0" i="0" u="none" strike="noStrike" baseline="0" dirty="0">
                <a:solidFill>
                  <a:srgbClr val="000000"/>
                </a:solidFill>
                <a:latin typeface="Roboto-Regular"/>
              </a:rPr>
              <a:t>super key </a:t>
            </a:r>
            <a:r>
              <a:rPr lang="en-US" sz="1800" b="0" i="0" u="none" strike="noStrike" baseline="0" dirty="0">
                <a:solidFill>
                  <a:srgbClr val="2F2B20"/>
                </a:solidFill>
                <a:latin typeface="Roboto-Regular"/>
              </a:rPr>
              <a:t>of table</a:t>
            </a:r>
          </a:p>
          <a:p>
            <a:pPr marL="342900" indent="-342900" algn="l">
              <a:buFont typeface="+mj-lt"/>
              <a:buAutoNum type="arabicPeriod"/>
            </a:pPr>
            <a:r>
              <a:rPr lang="en-US" sz="1800" b="0" i="0" u="none" strike="noStrike" baseline="0" dirty="0">
                <a:solidFill>
                  <a:srgbClr val="2F2B20"/>
                </a:solidFill>
                <a:latin typeface="Roboto-Regular"/>
              </a:rPr>
              <a:t>Y is a prime attribute of table</a:t>
            </a:r>
          </a:p>
          <a:p>
            <a:pPr algn="l"/>
            <a:r>
              <a:rPr lang="en-US" sz="1800" b="1" i="0" u="none" strike="noStrike" baseline="0" dirty="0">
                <a:solidFill>
                  <a:srgbClr val="000000"/>
                </a:solidFill>
                <a:latin typeface="Roboto-Regular"/>
              </a:rPr>
              <a:t>Example</a:t>
            </a:r>
            <a:r>
              <a:rPr lang="en-US" sz="1800" b="1" i="0" u="none" strike="noStrike" baseline="0" dirty="0">
                <a:solidFill>
                  <a:srgbClr val="2F2B20"/>
                </a:solidFill>
                <a:latin typeface="Roboto-Regular"/>
              </a:rPr>
              <a:t>:</a:t>
            </a:r>
            <a:r>
              <a:rPr lang="en-US" sz="1800" b="0" i="0" u="none" strike="noStrike" baseline="0" dirty="0">
                <a:solidFill>
                  <a:srgbClr val="2F2B20"/>
                </a:solidFill>
                <a:latin typeface="Roboto-Regular"/>
              </a:rPr>
              <a:t> Suppose a company wants to store the complete address of each employee, they create a table named </a:t>
            </a:r>
            <a:r>
              <a:rPr lang="en-US" sz="1800" b="0" i="0" u="none" strike="noStrike" baseline="0" dirty="0" err="1">
                <a:solidFill>
                  <a:srgbClr val="2F2B20"/>
                </a:solidFill>
                <a:latin typeface="Roboto-Regular"/>
              </a:rPr>
              <a:t>employee_details</a:t>
            </a:r>
            <a:r>
              <a:rPr lang="en-US" sz="1800" b="0" i="0" u="none" strike="noStrike" baseline="0" dirty="0">
                <a:solidFill>
                  <a:srgbClr val="2F2B20"/>
                </a:solidFill>
                <a:latin typeface="Roboto-Regular"/>
              </a:rPr>
              <a:t> that looks like this:</a:t>
            </a:r>
            <a:endParaRPr lang="en-IN" dirty="0"/>
          </a:p>
        </p:txBody>
      </p:sp>
    </p:spTree>
    <p:extLst>
      <p:ext uri="{BB962C8B-B14F-4D97-AF65-F5344CB8AC3E}">
        <p14:creationId xmlns:p14="http://schemas.microsoft.com/office/powerpoint/2010/main" val="1549023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781BA0-3CB9-457E-BEF9-A2317733AE2E}"/>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15CF3DB4-AE29-4F6C-A18B-A986547E86EF}"/>
              </a:ext>
            </a:extLst>
          </p:cNvPr>
          <p:cNvPicPr>
            <a:picLocks noChangeAspect="1"/>
          </p:cNvPicPr>
          <p:nvPr/>
        </p:nvPicPr>
        <p:blipFill rotWithShape="1">
          <a:blip r:embed="rId2"/>
          <a:srcRect l="53182" t="45333" r="20500" b="25818"/>
          <a:stretch/>
        </p:blipFill>
        <p:spPr>
          <a:xfrm>
            <a:off x="2779221" y="1895302"/>
            <a:ext cx="6633557" cy="4090119"/>
          </a:xfrm>
          <a:prstGeom prst="rect">
            <a:avLst/>
          </a:prstGeom>
        </p:spPr>
      </p:pic>
    </p:spTree>
    <p:extLst>
      <p:ext uri="{BB962C8B-B14F-4D97-AF65-F5344CB8AC3E}">
        <p14:creationId xmlns:p14="http://schemas.microsoft.com/office/powerpoint/2010/main" val="9424303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89E64-9783-40D5-9EE3-C7CC85F52309}"/>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C72E88B0-3CF3-439F-AB21-0B12FDE0A34C}"/>
              </a:ext>
            </a:extLst>
          </p:cNvPr>
          <p:cNvSpPr>
            <a:spLocks noGrp="1"/>
          </p:cNvSpPr>
          <p:nvPr>
            <p:ph idx="1"/>
          </p:nvPr>
        </p:nvSpPr>
        <p:spPr/>
        <p:txBody>
          <a:bodyPr>
            <a:normAutofit/>
          </a:bodyPr>
          <a:lstStyle/>
          <a:p>
            <a:pPr algn="l"/>
            <a:r>
              <a:rPr lang="en-IN" sz="1800" b="1" i="0" u="none" strike="noStrike" baseline="0" dirty="0">
                <a:solidFill>
                  <a:srgbClr val="000000"/>
                </a:solidFill>
                <a:latin typeface="Roboto-Regular"/>
              </a:rPr>
              <a:t>Super keys</a:t>
            </a:r>
            <a:r>
              <a:rPr lang="en-IN" sz="1800" b="1" i="0" u="none" strike="noStrike" baseline="0" dirty="0">
                <a:solidFill>
                  <a:srgbClr val="2F2B20"/>
                </a:solidFill>
                <a:latin typeface="Roboto-Regular"/>
              </a:rPr>
              <a:t>:</a:t>
            </a:r>
          </a:p>
          <a:p>
            <a:pPr marL="342900" indent="-342900" algn="l">
              <a:buFont typeface="+mj-lt"/>
              <a:buAutoNum type="arabicPeriod"/>
            </a:pPr>
            <a:r>
              <a:rPr lang="en-IN" sz="1800" b="0" i="0" u="none" strike="noStrike" baseline="0" dirty="0">
                <a:solidFill>
                  <a:srgbClr val="2F2B20"/>
                </a:solidFill>
                <a:latin typeface="Roboto-Regular"/>
              </a:rPr>
              <a:t>{</a:t>
            </a:r>
            <a:r>
              <a:rPr lang="en-IN" sz="1800" b="0" i="0" u="none" strike="noStrike" baseline="0" dirty="0" err="1">
                <a:solidFill>
                  <a:srgbClr val="2F2B20"/>
                </a:solidFill>
                <a:latin typeface="Roboto-Regular"/>
              </a:rPr>
              <a:t>emp_id</a:t>
            </a:r>
            <a:r>
              <a:rPr lang="en-IN" sz="1800" b="0" i="0" u="none" strike="noStrike" baseline="0" dirty="0">
                <a:solidFill>
                  <a:srgbClr val="2F2B20"/>
                </a:solidFill>
                <a:latin typeface="Roboto-Regular"/>
              </a:rPr>
              <a:t>},</a:t>
            </a:r>
          </a:p>
          <a:p>
            <a:pPr marL="342900" indent="-342900" algn="l">
              <a:buFont typeface="+mj-lt"/>
              <a:buAutoNum type="arabicPeriod"/>
            </a:pPr>
            <a:r>
              <a:rPr lang="en-IN" sz="1800" b="0" i="0" u="none" strike="noStrike" baseline="0" dirty="0">
                <a:solidFill>
                  <a:srgbClr val="2F2B20"/>
                </a:solidFill>
                <a:latin typeface="Roboto-Regular"/>
              </a:rPr>
              <a:t>{</a:t>
            </a:r>
            <a:r>
              <a:rPr lang="en-IN" sz="1800" b="0" i="0" u="none" strike="noStrike" baseline="0" dirty="0" err="1">
                <a:solidFill>
                  <a:srgbClr val="2F2B20"/>
                </a:solidFill>
                <a:latin typeface="Roboto-Regular"/>
              </a:rPr>
              <a:t>emp_id</a:t>
            </a:r>
            <a:r>
              <a:rPr lang="en-IN" sz="1800" b="0" i="0" u="none" strike="noStrike" baseline="0" dirty="0">
                <a:solidFill>
                  <a:srgbClr val="2F2B20"/>
                </a:solidFill>
                <a:latin typeface="Roboto-Regular"/>
              </a:rPr>
              <a:t>, </a:t>
            </a:r>
            <a:r>
              <a:rPr lang="en-IN" sz="1800" b="0" i="0" u="none" strike="noStrike" baseline="0" dirty="0" err="1">
                <a:solidFill>
                  <a:srgbClr val="2F2B20"/>
                </a:solidFill>
                <a:latin typeface="Roboto-Regular"/>
              </a:rPr>
              <a:t>emp_name</a:t>
            </a:r>
            <a:r>
              <a:rPr lang="en-IN" sz="1800" b="0" i="0" u="none" strike="noStrike" baseline="0" dirty="0">
                <a:solidFill>
                  <a:srgbClr val="2F2B20"/>
                </a:solidFill>
                <a:latin typeface="Roboto-Regular"/>
              </a:rPr>
              <a:t>},</a:t>
            </a:r>
          </a:p>
          <a:p>
            <a:pPr marL="342900" indent="-342900" algn="l">
              <a:buFont typeface="+mj-lt"/>
              <a:buAutoNum type="arabicPeriod"/>
            </a:pPr>
            <a:r>
              <a:rPr lang="en-US" sz="1800" b="0" i="0" u="none" strike="noStrike" baseline="0" dirty="0">
                <a:solidFill>
                  <a:srgbClr val="2F2B20"/>
                </a:solidFill>
                <a:latin typeface="Roboto-Regular"/>
              </a:rPr>
              <a:t>{</a:t>
            </a:r>
            <a:r>
              <a:rPr lang="en-US" sz="1800" b="0" i="0" u="none" strike="noStrike" baseline="0" dirty="0" err="1">
                <a:solidFill>
                  <a:srgbClr val="2F2B20"/>
                </a:solidFill>
                <a:latin typeface="Roboto-Regular"/>
              </a:rPr>
              <a:t>emp_id</a:t>
            </a:r>
            <a:r>
              <a:rPr lang="en-US" sz="1800" b="0" i="0" u="none" strike="noStrike" baseline="0" dirty="0">
                <a:solidFill>
                  <a:srgbClr val="2F2B20"/>
                </a:solidFill>
                <a:latin typeface="Roboto-Regular"/>
              </a:rPr>
              <a:t>, </a:t>
            </a:r>
            <a:r>
              <a:rPr lang="en-US" sz="1800" b="0" i="0" u="none" strike="noStrike" baseline="0" dirty="0" err="1">
                <a:solidFill>
                  <a:srgbClr val="2F2B20"/>
                </a:solidFill>
                <a:latin typeface="Roboto-Regular"/>
              </a:rPr>
              <a:t>emp_name</a:t>
            </a:r>
            <a:r>
              <a:rPr lang="en-US" sz="1800" b="0" i="0" u="none" strike="noStrike" baseline="0" dirty="0">
                <a:solidFill>
                  <a:srgbClr val="2F2B20"/>
                </a:solidFill>
                <a:latin typeface="Roboto-Regular"/>
              </a:rPr>
              <a:t>, </a:t>
            </a:r>
            <a:r>
              <a:rPr lang="en-US" sz="1800" b="0" i="0" u="none" strike="noStrike" baseline="0" dirty="0" err="1">
                <a:solidFill>
                  <a:srgbClr val="2F2B20"/>
                </a:solidFill>
                <a:latin typeface="Roboto-Regular"/>
              </a:rPr>
              <a:t>emp_zip</a:t>
            </a:r>
            <a:r>
              <a:rPr lang="en-US" sz="1800" b="0" i="0" u="none" strike="noStrike" baseline="0" dirty="0">
                <a:solidFill>
                  <a:srgbClr val="2F2B20"/>
                </a:solidFill>
                <a:latin typeface="Roboto-Regular"/>
              </a:rPr>
              <a:t>}…so on</a:t>
            </a:r>
          </a:p>
          <a:p>
            <a:pPr algn="l"/>
            <a:r>
              <a:rPr lang="en-IN" sz="1800" b="1" i="0" u="none" strike="noStrike" baseline="0" dirty="0">
                <a:solidFill>
                  <a:srgbClr val="000000"/>
                </a:solidFill>
                <a:latin typeface="Roboto-Regular"/>
              </a:rPr>
              <a:t>Candidate Keys</a:t>
            </a:r>
            <a:r>
              <a:rPr lang="en-IN" sz="1800" b="1" i="0" u="none" strike="noStrike" baseline="0" dirty="0">
                <a:solidFill>
                  <a:srgbClr val="2F2B20"/>
                </a:solidFill>
                <a:latin typeface="Roboto-Regular"/>
              </a:rPr>
              <a:t>: </a:t>
            </a:r>
            <a:r>
              <a:rPr lang="en-IN" sz="1800" b="0" i="0" u="none" strike="noStrike" baseline="0" dirty="0">
                <a:solidFill>
                  <a:srgbClr val="2F2B20"/>
                </a:solidFill>
                <a:latin typeface="Roboto-Regular"/>
              </a:rPr>
              <a:t>{</a:t>
            </a:r>
            <a:r>
              <a:rPr lang="en-IN" sz="1800" b="0" i="0" u="none" strike="noStrike" baseline="0" dirty="0" err="1">
                <a:solidFill>
                  <a:srgbClr val="2F2B20"/>
                </a:solidFill>
                <a:latin typeface="Roboto-Regular"/>
              </a:rPr>
              <a:t>emp_id</a:t>
            </a:r>
            <a:r>
              <a:rPr lang="en-IN" sz="1800" b="0" i="0" u="none" strike="noStrike" baseline="0" dirty="0">
                <a:solidFill>
                  <a:srgbClr val="2F2B20"/>
                </a:solidFill>
                <a:latin typeface="Roboto-Regular"/>
              </a:rPr>
              <a:t>}</a:t>
            </a:r>
          </a:p>
          <a:p>
            <a:pPr algn="l"/>
            <a:r>
              <a:rPr lang="en-US" sz="1800" b="0" i="0" u="none" strike="noStrike" baseline="0" dirty="0">
                <a:solidFill>
                  <a:srgbClr val="2F2B20"/>
                </a:solidFill>
                <a:latin typeface="Roboto-Regular"/>
              </a:rPr>
              <a:t>Here, </a:t>
            </a:r>
            <a:r>
              <a:rPr lang="en-US" sz="1800" b="0" i="0" u="none" strike="noStrike" baseline="0" dirty="0" err="1">
                <a:solidFill>
                  <a:srgbClr val="2F2B20"/>
                </a:solidFill>
                <a:latin typeface="Roboto-Regular"/>
              </a:rPr>
              <a:t>emp_state</a:t>
            </a:r>
            <a:r>
              <a:rPr lang="en-US" sz="1800" b="0" i="0" u="none" strike="noStrike" baseline="0" dirty="0">
                <a:solidFill>
                  <a:srgbClr val="2F2B20"/>
                </a:solidFill>
                <a:latin typeface="Roboto-Regular"/>
              </a:rPr>
              <a:t>, </a:t>
            </a:r>
            <a:r>
              <a:rPr lang="en-US" sz="1800" b="0" i="0" u="none" strike="noStrike" baseline="0" dirty="0" err="1">
                <a:solidFill>
                  <a:srgbClr val="2F2B20"/>
                </a:solidFill>
                <a:latin typeface="Roboto-Regular"/>
              </a:rPr>
              <a:t>emp_city</a:t>
            </a:r>
            <a:r>
              <a:rPr lang="en-US" sz="1800" b="0" i="0" u="none" strike="noStrike" baseline="0" dirty="0">
                <a:solidFill>
                  <a:srgbClr val="2F2B20"/>
                </a:solidFill>
                <a:latin typeface="Roboto-Regular"/>
              </a:rPr>
              <a:t> &amp; </a:t>
            </a:r>
            <a:r>
              <a:rPr lang="en-US" sz="1800" b="0" i="0" u="none" strike="noStrike" baseline="0" dirty="0" err="1">
                <a:solidFill>
                  <a:srgbClr val="2F2B20"/>
                </a:solidFill>
                <a:latin typeface="Roboto-Regular"/>
              </a:rPr>
              <a:t>emp_district</a:t>
            </a:r>
            <a:r>
              <a:rPr lang="en-US" sz="1800" b="0" i="0" u="none" strike="noStrike" baseline="0" dirty="0">
                <a:solidFill>
                  <a:srgbClr val="2F2B20"/>
                </a:solidFill>
                <a:latin typeface="Roboto-Regular"/>
              </a:rPr>
              <a:t> dependent on </a:t>
            </a:r>
            <a:r>
              <a:rPr lang="en-US" sz="1800" b="0" i="0" u="none" strike="noStrike" baseline="0" dirty="0" err="1">
                <a:solidFill>
                  <a:srgbClr val="2F2B20"/>
                </a:solidFill>
                <a:latin typeface="Roboto-Regular"/>
              </a:rPr>
              <a:t>emp_zip</a:t>
            </a:r>
            <a:r>
              <a:rPr lang="en-US" sz="1800" b="0" i="0" u="none" strike="noStrike" baseline="0" dirty="0">
                <a:solidFill>
                  <a:srgbClr val="2F2B20"/>
                </a:solidFill>
                <a:latin typeface="Roboto-Regular"/>
              </a:rPr>
              <a:t>. And, </a:t>
            </a:r>
            <a:r>
              <a:rPr lang="en-US" sz="1800" b="0" i="0" u="none" strike="noStrike" baseline="0" dirty="0" err="1">
                <a:solidFill>
                  <a:srgbClr val="2F2B20"/>
                </a:solidFill>
                <a:latin typeface="Roboto-Regular"/>
              </a:rPr>
              <a:t>emp_zip</a:t>
            </a:r>
            <a:r>
              <a:rPr lang="en-US" sz="1800" b="0" i="0" u="none" strike="noStrike" baseline="0" dirty="0">
                <a:solidFill>
                  <a:srgbClr val="2F2B20"/>
                </a:solidFill>
                <a:latin typeface="Roboto-Regular"/>
              </a:rPr>
              <a:t> is dependent on </a:t>
            </a:r>
            <a:r>
              <a:rPr lang="en-US" sz="1800" b="0" i="0" u="none" strike="noStrike" baseline="0" dirty="0" err="1">
                <a:solidFill>
                  <a:srgbClr val="2F2B20"/>
                </a:solidFill>
                <a:latin typeface="Roboto-Regular"/>
              </a:rPr>
              <a:t>emp_id</a:t>
            </a:r>
            <a:r>
              <a:rPr lang="en-US" sz="1800" b="0" i="0" u="none" strike="noStrike" baseline="0" dirty="0">
                <a:solidFill>
                  <a:srgbClr val="2F2B20"/>
                </a:solidFill>
                <a:latin typeface="Roboto-Regular"/>
              </a:rPr>
              <a:t> that makes non-prime attributes (</a:t>
            </a:r>
            <a:r>
              <a:rPr lang="en-US" sz="1800" b="0" i="0" u="none" strike="noStrike" baseline="0" dirty="0" err="1">
                <a:solidFill>
                  <a:srgbClr val="2F2B20"/>
                </a:solidFill>
                <a:latin typeface="Roboto-Regular"/>
              </a:rPr>
              <a:t>emp_state</a:t>
            </a:r>
            <a:r>
              <a:rPr lang="en-US" sz="1800" b="0" i="0" u="none" strike="noStrike" baseline="0" dirty="0">
                <a:solidFill>
                  <a:srgbClr val="2F2B20"/>
                </a:solidFill>
                <a:latin typeface="Roboto-Regular"/>
              </a:rPr>
              <a:t>, </a:t>
            </a:r>
            <a:r>
              <a:rPr lang="en-US" sz="1800" b="0" i="0" u="none" strike="noStrike" baseline="0" dirty="0" err="1">
                <a:solidFill>
                  <a:srgbClr val="2F2B20"/>
                </a:solidFill>
                <a:latin typeface="Roboto-Regular"/>
              </a:rPr>
              <a:t>emp_city</a:t>
            </a:r>
            <a:r>
              <a:rPr lang="en-US" sz="1800" b="0" i="0" u="none" strike="noStrike" baseline="0" dirty="0">
                <a:solidFill>
                  <a:srgbClr val="2F2B20"/>
                </a:solidFill>
                <a:latin typeface="Roboto-Regular"/>
              </a:rPr>
              <a:t> &amp; </a:t>
            </a:r>
            <a:r>
              <a:rPr lang="en-US" sz="1800" b="0" i="0" u="none" strike="noStrike" baseline="0" dirty="0" err="1">
                <a:solidFill>
                  <a:srgbClr val="2F2B20"/>
                </a:solidFill>
                <a:latin typeface="Roboto-Regular"/>
              </a:rPr>
              <a:t>emp_district</a:t>
            </a:r>
            <a:r>
              <a:rPr lang="en-US" sz="1800" b="0" i="0" u="none" strike="noStrike" baseline="0" dirty="0">
                <a:solidFill>
                  <a:srgbClr val="2F2B20"/>
                </a:solidFill>
                <a:latin typeface="Roboto-Regular"/>
              </a:rPr>
              <a:t>) transitively dependent on super key (</a:t>
            </a:r>
            <a:r>
              <a:rPr lang="en-US" sz="1800" b="0" i="0" u="none" strike="noStrike" baseline="0" dirty="0" err="1">
                <a:solidFill>
                  <a:srgbClr val="2F2B20"/>
                </a:solidFill>
                <a:latin typeface="Roboto-Regular"/>
              </a:rPr>
              <a:t>emp_id</a:t>
            </a:r>
            <a:r>
              <a:rPr lang="en-US" sz="1800" b="0" i="0" u="none" strike="noStrike" baseline="0" dirty="0">
                <a:solidFill>
                  <a:srgbClr val="2F2B20"/>
                </a:solidFill>
                <a:latin typeface="Roboto-Regular"/>
              </a:rPr>
              <a:t>). This violates </a:t>
            </a:r>
            <a:r>
              <a:rPr lang="en-IN" sz="1800" b="0" i="0" u="none" strike="noStrike" baseline="0" dirty="0">
                <a:solidFill>
                  <a:srgbClr val="2F2B20"/>
                </a:solidFill>
                <a:latin typeface="Roboto-Regular"/>
              </a:rPr>
              <a:t>the rule of 3NF.</a:t>
            </a:r>
          </a:p>
          <a:p>
            <a:pPr algn="l"/>
            <a:r>
              <a:rPr lang="en-US" sz="1800" b="0" i="0" u="none" strike="noStrike" baseline="0" dirty="0">
                <a:solidFill>
                  <a:srgbClr val="2F2B20"/>
                </a:solidFill>
                <a:latin typeface="Roboto-Regular"/>
              </a:rPr>
              <a:t>To make this table complies with 3NF we have to break the table into two tables to remove the transitive dependency:</a:t>
            </a:r>
            <a:endParaRPr lang="en-IN" dirty="0"/>
          </a:p>
        </p:txBody>
      </p:sp>
    </p:spTree>
    <p:extLst>
      <p:ext uri="{BB962C8B-B14F-4D97-AF65-F5344CB8AC3E}">
        <p14:creationId xmlns:p14="http://schemas.microsoft.com/office/powerpoint/2010/main" val="706875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ABA59-8CE8-48D7-91DD-458266F6775C}"/>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8C43E70A-9DA7-48DB-89B8-2F5102A10585}"/>
              </a:ext>
            </a:extLst>
          </p:cNvPr>
          <p:cNvPicPr>
            <a:picLocks noChangeAspect="1"/>
          </p:cNvPicPr>
          <p:nvPr/>
        </p:nvPicPr>
        <p:blipFill rotWithShape="1">
          <a:blip r:embed="rId2"/>
          <a:srcRect l="53455" t="44848" r="21864" b="25818"/>
          <a:stretch/>
        </p:blipFill>
        <p:spPr>
          <a:xfrm>
            <a:off x="838200" y="1690688"/>
            <a:ext cx="7757160" cy="5185729"/>
          </a:xfrm>
          <a:prstGeom prst="rect">
            <a:avLst/>
          </a:prstGeom>
        </p:spPr>
      </p:pic>
    </p:spTree>
    <p:extLst>
      <p:ext uri="{BB962C8B-B14F-4D97-AF65-F5344CB8AC3E}">
        <p14:creationId xmlns:p14="http://schemas.microsoft.com/office/powerpoint/2010/main" val="3790290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F4660-A3B6-418F-90D2-3831F71147C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983DF6C-F8CA-4E0F-9866-DFCA32F3274E}"/>
              </a:ext>
            </a:extLst>
          </p:cNvPr>
          <p:cNvPicPr>
            <a:picLocks noChangeAspect="1"/>
          </p:cNvPicPr>
          <p:nvPr/>
        </p:nvPicPr>
        <p:blipFill rotWithShape="1">
          <a:blip r:embed="rId2"/>
          <a:srcRect l="53046" t="42364" r="21727" b="26364"/>
          <a:stretch/>
        </p:blipFill>
        <p:spPr>
          <a:xfrm>
            <a:off x="838200" y="1690688"/>
            <a:ext cx="7757160" cy="5167312"/>
          </a:xfrm>
          <a:prstGeom prst="rect">
            <a:avLst/>
          </a:prstGeom>
        </p:spPr>
      </p:pic>
    </p:spTree>
    <p:extLst>
      <p:ext uri="{BB962C8B-B14F-4D97-AF65-F5344CB8AC3E}">
        <p14:creationId xmlns:p14="http://schemas.microsoft.com/office/powerpoint/2010/main" val="718546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2B887-C367-49DC-A799-1507420E6C18}"/>
              </a:ext>
            </a:extLst>
          </p:cNvPr>
          <p:cNvSpPr>
            <a:spLocks noGrp="1"/>
          </p:cNvSpPr>
          <p:nvPr>
            <p:ph type="title"/>
          </p:nvPr>
        </p:nvSpPr>
        <p:spPr/>
        <p:txBody>
          <a:bodyPr/>
          <a:lstStyle/>
          <a:p>
            <a:pPr algn="just"/>
            <a:r>
              <a:rPr lang="en-IN" b="0" i="0" dirty="0">
                <a:solidFill>
                  <a:srgbClr val="610B38"/>
                </a:solidFill>
                <a:effectLst/>
                <a:latin typeface="erdana"/>
              </a:rPr>
              <a:t>Types of Decomposition</a:t>
            </a:r>
          </a:p>
        </p:txBody>
      </p:sp>
      <p:pic>
        <p:nvPicPr>
          <p:cNvPr id="1026" name="Picture 2" descr="DBMS Relational Decomposition">
            <a:extLst>
              <a:ext uri="{FF2B5EF4-FFF2-40B4-BE49-F238E27FC236}">
                <a16:creationId xmlns:a16="http://schemas.microsoft.com/office/drawing/2014/main" id="{24E0BF9C-828D-48DE-A6FA-F6956ED92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879" y="2209799"/>
            <a:ext cx="5583046" cy="329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275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71E9-5D4A-47C9-8790-AF2679F974FC}"/>
              </a:ext>
            </a:extLst>
          </p:cNvPr>
          <p:cNvSpPr>
            <a:spLocks noGrp="1"/>
          </p:cNvSpPr>
          <p:nvPr>
            <p:ph type="title"/>
          </p:nvPr>
        </p:nvSpPr>
        <p:spPr/>
        <p:txBody>
          <a:bodyPr/>
          <a:lstStyle/>
          <a:p>
            <a:r>
              <a:rPr lang="en-IN" b="0" i="0" dirty="0">
                <a:solidFill>
                  <a:srgbClr val="610B4B"/>
                </a:solidFill>
                <a:effectLst/>
                <a:latin typeface="erdana"/>
              </a:rPr>
              <a:t>Lossless Decomposition</a:t>
            </a:r>
            <a:endParaRPr lang="en-IN" dirty="0"/>
          </a:p>
        </p:txBody>
      </p:sp>
      <p:sp>
        <p:nvSpPr>
          <p:cNvPr id="3" name="Content Placeholder 2">
            <a:extLst>
              <a:ext uri="{FF2B5EF4-FFF2-40B4-BE49-F238E27FC236}">
                <a16:creationId xmlns:a16="http://schemas.microsoft.com/office/drawing/2014/main" id="{C3D522FE-52C7-43CD-9459-583FC83D3407}"/>
              </a:ext>
            </a:extLst>
          </p:cNvPr>
          <p:cNvSpPr>
            <a:spLocks noGrp="1"/>
          </p:cNvSpPr>
          <p:nvPr>
            <p:ph idx="1"/>
          </p:nvPr>
        </p:nvSpPr>
        <p:spPr/>
        <p:txBody>
          <a:bodyPr/>
          <a:lstStyle/>
          <a:p>
            <a:pPr marL="0" indent="0">
              <a:buNone/>
            </a:pPr>
            <a:r>
              <a:rPr lang="en-US" dirty="0">
                <a:solidFill>
                  <a:srgbClr val="000000"/>
                </a:solidFill>
                <a:latin typeface="inter-regular"/>
              </a:rPr>
              <a:t>When we do normalization on table we decompose table in to multiple table for </a:t>
            </a:r>
            <a:r>
              <a:rPr lang="en-US" dirty="0" err="1">
                <a:solidFill>
                  <a:srgbClr val="000000"/>
                </a:solidFill>
                <a:latin typeface="inter-regular"/>
              </a:rPr>
              <a:t>eg.</a:t>
            </a:r>
            <a:r>
              <a:rPr lang="en-US" dirty="0">
                <a:solidFill>
                  <a:srgbClr val="000000"/>
                </a:solidFill>
                <a:latin typeface="inter-regular"/>
              </a:rPr>
              <a:t> Table </a:t>
            </a:r>
            <a:r>
              <a:rPr lang="en-US" b="1" dirty="0">
                <a:solidFill>
                  <a:srgbClr val="000000"/>
                </a:solidFill>
                <a:latin typeface="inter-regular"/>
              </a:rPr>
              <a:t>R(ABCD)</a:t>
            </a:r>
            <a:r>
              <a:rPr lang="en-US" dirty="0">
                <a:solidFill>
                  <a:srgbClr val="000000"/>
                </a:solidFill>
                <a:latin typeface="inter-regular"/>
              </a:rPr>
              <a:t> after normalization </a:t>
            </a:r>
            <a:r>
              <a:rPr lang="en-US" b="1" dirty="0">
                <a:solidFill>
                  <a:srgbClr val="000000"/>
                </a:solidFill>
                <a:latin typeface="inter-regular"/>
              </a:rPr>
              <a:t>R1(AB), R2(D).</a:t>
            </a:r>
          </a:p>
          <a:p>
            <a:pPr marL="0" indent="0">
              <a:buNone/>
            </a:pPr>
            <a:r>
              <a:rPr lang="en-US" dirty="0">
                <a:solidFill>
                  <a:srgbClr val="000000"/>
                </a:solidFill>
                <a:latin typeface="inter-regular"/>
              </a:rPr>
              <a:t>When we have child table we remove parent table.</a:t>
            </a:r>
          </a:p>
          <a:p>
            <a:pPr marL="0" indent="0">
              <a:buNone/>
            </a:pPr>
            <a:r>
              <a:rPr lang="en-US" dirty="0">
                <a:solidFill>
                  <a:srgbClr val="000000"/>
                </a:solidFill>
                <a:latin typeface="inter-regular"/>
              </a:rPr>
              <a:t>But, in future when we combine this two table R1 and R2 then do we get parent table?</a:t>
            </a:r>
          </a:p>
          <a:p>
            <a:pPr marL="0" indent="0">
              <a:buNone/>
            </a:pPr>
            <a:r>
              <a:rPr lang="en-US" dirty="0">
                <a:solidFill>
                  <a:srgbClr val="000000"/>
                </a:solidFill>
                <a:latin typeface="inter-regular"/>
              </a:rPr>
              <a:t>If YES then lossless Decomposition.</a:t>
            </a:r>
          </a:p>
          <a:p>
            <a:pPr marL="0" indent="0">
              <a:buNone/>
            </a:pPr>
            <a:r>
              <a:rPr lang="en-US" dirty="0">
                <a:solidFill>
                  <a:srgbClr val="000000"/>
                </a:solidFill>
                <a:latin typeface="inter-regular"/>
              </a:rPr>
              <a:t>If NO  then we can say that some of the information may get lost.</a:t>
            </a:r>
          </a:p>
          <a:p>
            <a:pPr marL="0" indent="0">
              <a:buNone/>
            </a:pPr>
            <a:r>
              <a:rPr lang="en-US" dirty="0">
                <a:solidFill>
                  <a:srgbClr val="000000"/>
                </a:solidFill>
                <a:latin typeface="inter-regular"/>
              </a:rPr>
              <a:t> </a:t>
            </a:r>
            <a:endParaRPr lang="en-US" i="0" dirty="0">
              <a:solidFill>
                <a:srgbClr val="000000"/>
              </a:solidFill>
              <a:effectLst/>
              <a:latin typeface="inter-regular"/>
            </a:endParaRPr>
          </a:p>
        </p:txBody>
      </p:sp>
    </p:spTree>
    <p:extLst>
      <p:ext uri="{BB962C8B-B14F-4D97-AF65-F5344CB8AC3E}">
        <p14:creationId xmlns:p14="http://schemas.microsoft.com/office/powerpoint/2010/main" val="346128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896E-0210-417B-899C-49D415C4F787}"/>
              </a:ext>
            </a:extLst>
          </p:cNvPr>
          <p:cNvSpPr>
            <a:spLocks noGrp="1"/>
          </p:cNvSpPr>
          <p:nvPr>
            <p:ph type="title"/>
          </p:nvPr>
        </p:nvSpPr>
        <p:spPr/>
        <p:txBody>
          <a:bodyPr/>
          <a:lstStyle/>
          <a:p>
            <a:r>
              <a:rPr lang="en-US" dirty="0"/>
              <a:t>1. Trivial functional dependency</a:t>
            </a:r>
            <a:endParaRPr lang="en-IN" dirty="0"/>
          </a:p>
        </p:txBody>
      </p:sp>
      <p:sp>
        <p:nvSpPr>
          <p:cNvPr id="3" name="Content Placeholder 2">
            <a:extLst>
              <a:ext uri="{FF2B5EF4-FFF2-40B4-BE49-F238E27FC236}">
                <a16:creationId xmlns:a16="http://schemas.microsoft.com/office/drawing/2014/main" id="{E641A184-3D8C-43B3-9981-3A929F094335}"/>
              </a:ext>
            </a:extLst>
          </p:cNvPr>
          <p:cNvSpPr>
            <a:spLocks noGrp="1"/>
          </p:cNvSpPr>
          <p:nvPr>
            <p:ph idx="1"/>
          </p:nvPr>
        </p:nvSpPr>
        <p:spPr>
          <a:xfrm>
            <a:off x="360218" y="1825624"/>
            <a:ext cx="10993582" cy="4473575"/>
          </a:xfrm>
        </p:spPr>
        <p:txBody>
          <a:bodyPr>
            <a:normAutofit fontScale="92500" lnSpcReduction="10000"/>
          </a:bodyPr>
          <a:lstStyle/>
          <a:p>
            <a:pPr algn="just">
              <a:buFont typeface="Arial" panose="020B0604020202020204" pitchFamily="34" charset="0"/>
              <a:buChar char="•"/>
            </a:pPr>
            <a:r>
              <a:rPr lang="en-US" b="0" i="0" dirty="0">
                <a:solidFill>
                  <a:srgbClr val="000000"/>
                </a:solidFill>
                <a:effectLst/>
                <a:latin typeface="inter-regular"/>
              </a:rPr>
              <a:t>A → B has trivial functional dependency if B is a subset of A.</a:t>
            </a:r>
          </a:p>
          <a:p>
            <a:pPr algn="just">
              <a:buFont typeface="Arial" panose="020B0604020202020204" pitchFamily="34" charset="0"/>
              <a:buChar char="•"/>
            </a:pPr>
            <a:r>
              <a:rPr lang="en-US" b="0" i="0" dirty="0">
                <a:solidFill>
                  <a:srgbClr val="000000"/>
                </a:solidFill>
                <a:effectLst/>
                <a:latin typeface="inter-regular"/>
              </a:rPr>
              <a:t>The following dependencies are also trivial like:</a:t>
            </a:r>
          </a:p>
          <a:p>
            <a:pPr marL="0" indent="0" algn="just">
              <a:buNone/>
            </a:pPr>
            <a:r>
              <a:rPr lang="en-US" b="0" i="0" dirty="0">
                <a:solidFill>
                  <a:srgbClr val="000000"/>
                </a:solidFill>
                <a:effectLst/>
                <a:latin typeface="inter-regular"/>
              </a:rPr>
              <a:t> A → A, B → B</a:t>
            </a:r>
          </a:p>
          <a:p>
            <a:pPr marL="0" indent="0" algn="just">
              <a:buNone/>
            </a:pPr>
            <a:r>
              <a:rPr lang="en-IN" b="1" i="0" dirty="0">
                <a:solidFill>
                  <a:srgbClr val="333333"/>
                </a:solidFill>
                <a:effectLst/>
                <a:latin typeface="inter-bold"/>
              </a:rPr>
              <a:t>Example:</a:t>
            </a:r>
            <a:endParaRPr lang="en-US" dirty="0">
              <a:solidFill>
                <a:srgbClr val="000000"/>
              </a:solidFill>
              <a:latin typeface="inter-regular"/>
            </a:endParaRPr>
          </a:p>
          <a:p>
            <a:pPr marL="0" indent="0" algn="just">
              <a:buNone/>
            </a:pPr>
            <a:r>
              <a:rPr lang="en-US" b="0" i="0" dirty="0">
                <a:solidFill>
                  <a:srgbClr val="000000"/>
                </a:solidFill>
                <a:effectLst/>
                <a:latin typeface="inter-regular"/>
              </a:rPr>
              <a:t>Consider a table with two columns </a:t>
            </a:r>
            <a:r>
              <a:rPr lang="en-US" b="0" i="0" dirty="0" err="1">
                <a:solidFill>
                  <a:srgbClr val="000000"/>
                </a:solidFill>
                <a:effectLst/>
                <a:latin typeface="inter-regular"/>
              </a:rPr>
              <a:t>Employee_Id</a:t>
            </a:r>
            <a:r>
              <a:rPr lang="en-US" b="0" i="0" dirty="0">
                <a:solidFill>
                  <a:srgbClr val="000000"/>
                </a:solidFill>
                <a:effectLst/>
                <a:latin typeface="inter-regular"/>
              </a:rPr>
              <a:t> and </a:t>
            </a:r>
            <a:r>
              <a:rPr lang="en-US" b="0" i="0" dirty="0" err="1">
                <a:solidFill>
                  <a:srgbClr val="000000"/>
                </a:solidFill>
                <a:effectLst/>
                <a:latin typeface="inter-regular"/>
              </a:rPr>
              <a:t>Employee_Name</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a:t>
            </a:r>
            <a:r>
              <a:rPr lang="en-US" b="0" i="0" dirty="0" err="1">
                <a:solidFill>
                  <a:srgbClr val="000000"/>
                </a:solidFill>
                <a:effectLst/>
                <a:latin typeface="inter-regular"/>
              </a:rPr>
              <a:t>Employee_id</a:t>
            </a:r>
            <a:r>
              <a:rPr lang="en-US" b="0" i="0" dirty="0">
                <a:solidFill>
                  <a:srgbClr val="000000"/>
                </a:solidFill>
                <a:effectLst/>
                <a:latin typeface="inter-regular"/>
              </a:rPr>
              <a:t>, </a:t>
            </a:r>
            <a:r>
              <a:rPr lang="en-US" b="0" i="0" dirty="0" err="1">
                <a:solidFill>
                  <a:srgbClr val="000000"/>
                </a:solidFill>
                <a:effectLst/>
                <a:latin typeface="inter-regular"/>
              </a:rPr>
              <a:t>Employee_Name</a:t>
            </a:r>
            <a:r>
              <a:rPr lang="en-US" b="0" i="0" dirty="0">
                <a:solidFill>
                  <a:srgbClr val="000000"/>
                </a:solidFill>
                <a:effectLst/>
                <a:latin typeface="inter-regular"/>
              </a:rPr>
              <a:t>}   →    </a:t>
            </a:r>
            <a:r>
              <a:rPr lang="en-US" b="0" i="0" dirty="0" err="1">
                <a:solidFill>
                  <a:srgbClr val="000000"/>
                </a:solidFill>
                <a:effectLst/>
                <a:latin typeface="inter-regular"/>
              </a:rPr>
              <a:t>Employee_Id</a:t>
            </a:r>
            <a:r>
              <a:rPr lang="en-US" b="0" i="0" dirty="0">
                <a:solidFill>
                  <a:srgbClr val="000000"/>
                </a:solidFill>
                <a:effectLst/>
                <a:latin typeface="inter-regular"/>
              </a:rPr>
              <a:t> is a trivial </a:t>
            </a:r>
          </a:p>
          <a:p>
            <a:pPr marL="0" indent="0" algn="just">
              <a:buNone/>
            </a:pPr>
            <a:r>
              <a:rPr lang="en-US" b="0" i="0" dirty="0">
                <a:solidFill>
                  <a:srgbClr val="000000"/>
                </a:solidFill>
                <a:effectLst/>
                <a:latin typeface="inter-regular"/>
              </a:rPr>
              <a:t>functional dependency as   </a:t>
            </a:r>
          </a:p>
          <a:p>
            <a:pPr marL="0" indent="0" algn="just">
              <a:buNone/>
            </a:pPr>
            <a:r>
              <a:rPr lang="en-US" b="0" i="0" dirty="0" err="1">
                <a:solidFill>
                  <a:srgbClr val="000000"/>
                </a:solidFill>
                <a:effectLst/>
                <a:latin typeface="inter-regular"/>
              </a:rPr>
              <a:t>Employee_Id</a:t>
            </a:r>
            <a:r>
              <a:rPr lang="en-US" b="0" i="0" dirty="0">
                <a:solidFill>
                  <a:srgbClr val="000000"/>
                </a:solidFill>
                <a:effectLst/>
                <a:latin typeface="inter-regular"/>
              </a:rPr>
              <a:t> is a subset of {</a:t>
            </a:r>
            <a:r>
              <a:rPr lang="en-US" b="0" i="0" dirty="0" err="1">
                <a:solidFill>
                  <a:srgbClr val="000000"/>
                </a:solidFill>
                <a:effectLst/>
                <a:latin typeface="inter-regular"/>
              </a:rPr>
              <a:t>Employee_Id</a:t>
            </a:r>
            <a:r>
              <a:rPr lang="en-US" b="0" i="0" dirty="0">
                <a:solidFill>
                  <a:srgbClr val="000000"/>
                </a:solidFill>
                <a:effectLst/>
                <a:latin typeface="inter-regular"/>
              </a:rPr>
              <a:t>, </a:t>
            </a:r>
            <a:r>
              <a:rPr lang="en-US" b="0" i="0" dirty="0" err="1">
                <a:solidFill>
                  <a:srgbClr val="000000"/>
                </a:solidFill>
                <a:effectLst/>
                <a:latin typeface="inter-regular"/>
              </a:rPr>
              <a:t>Employee_Name</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Also, </a:t>
            </a:r>
            <a:r>
              <a:rPr lang="en-US" b="0" i="0" dirty="0" err="1">
                <a:solidFill>
                  <a:srgbClr val="000000"/>
                </a:solidFill>
                <a:effectLst/>
                <a:latin typeface="inter-regular"/>
              </a:rPr>
              <a:t>Employee_Id</a:t>
            </a:r>
            <a:r>
              <a:rPr lang="en-US" b="0" i="0" dirty="0">
                <a:solidFill>
                  <a:srgbClr val="000000"/>
                </a:solidFill>
                <a:effectLst/>
                <a:latin typeface="inter-regular"/>
              </a:rPr>
              <a:t> → </a:t>
            </a:r>
            <a:r>
              <a:rPr lang="en-US" b="0" i="0" dirty="0" err="1">
                <a:solidFill>
                  <a:srgbClr val="000000"/>
                </a:solidFill>
                <a:effectLst/>
                <a:latin typeface="inter-regular"/>
              </a:rPr>
              <a:t>Employee_Id</a:t>
            </a:r>
            <a:r>
              <a:rPr lang="en-US" b="0" i="0" dirty="0">
                <a:solidFill>
                  <a:srgbClr val="000000"/>
                </a:solidFill>
                <a:effectLst/>
                <a:latin typeface="inter-regular"/>
              </a:rPr>
              <a:t> and </a:t>
            </a:r>
            <a:r>
              <a:rPr lang="en-US" b="0" i="0" dirty="0" err="1">
                <a:solidFill>
                  <a:srgbClr val="000000"/>
                </a:solidFill>
                <a:effectLst/>
                <a:latin typeface="inter-regular"/>
              </a:rPr>
              <a:t>Employee_Name</a:t>
            </a:r>
            <a:r>
              <a:rPr lang="en-US" b="0" i="0" dirty="0">
                <a:solidFill>
                  <a:srgbClr val="000000"/>
                </a:solidFill>
                <a:effectLst/>
                <a:latin typeface="inter-regular"/>
              </a:rPr>
              <a:t>   →    </a:t>
            </a:r>
            <a:r>
              <a:rPr lang="en-US" b="0" i="0" dirty="0" err="1">
                <a:solidFill>
                  <a:srgbClr val="000000"/>
                </a:solidFill>
                <a:effectLst/>
                <a:latin typeface="inter-regular"/>
              </a:rPr>
              <a:t>Employee_Name</a:t>
            </a:r>
            <a:r>
              <a:rPr lang="en-US" b="0" i="0" dirty="0">
                <a:solidFill>
                  <a:srgbClr val="000000"/>
                </a:solidFill>
                <a:effectLst/>
                <a:latin typeface="inter-regular"/>
              </a:rPr>
              <a:t> are trivial dependencies too.</a:t>
            </a:r>
          </a:p>
          <a:p>
            <a:pPr marL="0" indent="0" algn="just">
              <a:buNone/>
            </a:pPr>
            <a:endParaRPr lang="en-US" b="0" i="0" dirty="0">
              <a:solidFill>
                <a:srgbClr val="000000"/>
              </a:solidFill>
              <a:effectLst/>
              <a:latin typeface="inter-regular"/>
            </a:endParaRPr>
          </a:p>
          <a:p>
            <a:pPr marL="0" indent="0">
              <a:buNone/>
            </a:pPr>
            <a:endParaRPr lang="en-IN" dirty="0"/>
          </a:p>
        </p:txBody>
      </p:sp>
    </p:spTree>
    <p:extLst>
      <p:ext uri="{BB962C8B-B14F-4D97-AF65-F5344CB8AC3E}">
        <p14:creationId xmlns:p14="http://schemas.microsoft.com/office/powerpoint/2010/main" val="3631470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CF7E-10E7-4DFF-91BB-B6E0BDFBEBC2}"/>
              </a:ext>
            </a:extLst>
          </p:cNvPr>
          <p:cNvSpPr>
            <a:spLocks noGrp="1"/>
          </p:cNvSpPr>
          <p:nvPr>
            <p:ph type="title"/>
          </p:nvPr>
        </p:nvSpPr>
        <p:spPr/>
        <p:txBody>
          <a:bodyPr/>
          <a:lstStyle/>
          <a:p>
            <a:r>
              <a:rPr lang="en-US" dirty="0"/>
              <a:t>Lossless join decomposition/ non – additive:</a:t>
            </a:r>
            <a:endParaRPr lang="en-IN" dirty="0"/>
          </a:p>
        </p:txBody>
      </p:sp>
      <p:sp>
        <p:nvSpPr>
          <p:cNvPr id="3" name="Content Placeholder 2">
            <a:extLst>
              <a:ext uri="{FF2B5EF4-FFF2-40B4-BE49-F238E27FC236}">
                <a16:creationId xmlns:a16="http://schemas.microsoft.com/office/drawing/2014/main" id="{92927020-1CF1-437D-895B-B2E8AA2B9801}"/>
              </a:ext>
            </a:extLst>
          </p:cNvPr>
          <p:cNvSpPr>
            <a:spLocks noGrp="1"/>
          </p:cNvSpPr>
          <p:nvPr>
            <p:ph idx="1"/>
          </p:nvPr>
        </p:nvSpPr>
        <p:spPr/>
        <p:txBody>
          <a:bodyPr/>
          <a:lstStyle/>
          <a:p>
            <a:r>
              <a:rPr lang="en-US" dirty="0"/>
              <a:t>This property guaranties that the extra or less tuple generation problem does not occur after decompaction.</a:t>
            </a:r>
          </a:p>
          <a:p>
            <a:r>
              <a:rPr lang="en-US" dirty="0"/>
              <a:t>It’s a mandatory property must always holds good.</a:t>
            </a:r>
          </a:p>
          <a:p>
            <a:pPr marL="0" indent="0">
              <a:buNone/>
            </a:pPr>
            <a:r>
              <a:rPr lang="en-US" dirty="0" err="1"/>
              <a:t>Eg.</a:t>
            </a:r>
            <a:r>
              <a:rPr lang="en-US" dirty="0"/>
              <a:t>      R1</a:t>
            </a:r>
          </a:p>
          <a:p>
            <a:pPr marL="0" indent="0">
              <a:buNone/>
            </a:pPr>
            <a:endParaRPr lang="en-US" dirty="0"/>
          </a:p>
          <a:p>
            <a:pPr marL="0" indent="0">
              <a:buNone/>
            </a:pPr>
            <a:endParaRPr lang="en-IN" dirty="0"/>
          </a:p>
        </p:txBody>
      </p:sp>
      <p:graphicFrame>
        <p:nvGraphicFramePr>
          <p:cNvPr id="4" name="Diagram 3">
            <a:extLst>
              <a:ext uri="{FF2B5EF4-FFF2-40B4-BE49-F238E27FC236}">
                <a16:creationId xmlns:a16="http://schemas.microsoft.com/office/drawing/2014/main" id="{587FF34D-301A-404B-A6DB-07C6C41E649C}"/>
              </a:ext>
            </a:extLst>
          </p:cNvPr>
          <p:cNvGraphicFramePr/>
          <p:nvPr>
            <p:extLst>
              <p:ext uri="{D42A27DB-BD31-4B8C-83A1-F6EECF244321}">
                <p14:modId xmlns:p14="http://schemas.microsoft.com/office/powerpoint/2010/main" val="1845285906"/>
              </p:ext>
            </p:extLst>
          </p:nvPr>
        </p:nvGraphicFramePr>
        <p:xfrm>
          <a:off x="4849091" y="3429000"/>
          <a:ext cx="2493818" cy="1695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B9744EB-6162-4D41-8D80-1F38F523E384}"/>
              </a:ext>
            </a:extLst>
          </p:cNvPr>
          <p:cNvSpPr txBox="1"/>
          <p:nvPr/>
        </p:nvSpPr>
        <p:spPr>
          <a:xfrm>
            <a:off x="7747462" y="3815233"/>
            <a:ext cx="3973483" cy="923330"/>
          </a:xfrm>
          <a:prstGeom prst="rect">
            <a:avLst/>
          </a:prstGeom>
          <a:noFill/>
        </p:spPr>
        <p:txBody>
          <a:bodyPr wrap="square" rtlCol="0">
            <a:spAutoFit/>
          </a:bodyPr>
          <a:lstStyle/>
          <a:p>
            <a:r>
              <a:rPr lang="en-US" dirty="0"/>
              <a:t>After decomposition of parent table we get  child table and combine child table we get parent table.</a:t>
            </a:r>
            <a:endParaRPr lang="en-IN" dirty="0"/>
          </a:p>
        </p:txBody>
      </p:sp>
    </p:spTree>
    <p:extLst>
      <p:ext uri="{BB962C8B-B14F-4D97-AF65-F5344CB8AC3E}">
        <p14:creationId xmlns:p14="http://schemas.microsoft.com/office/powerpoint/2010/main" val="2460859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7DC3A-B7E8-4554-A78B-B0C980FEA4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3F4971-C867-48DE-A2C1-D2455466B715}"/>
              </a:ext>
            </a:extLst>
          </p:cNvPr>
          <p:cNvSpPr>
            <a:spLocks noGrp="1"/>
          </p:cNvSpPr>
          <p:nvPr>
            <p:ph idx="1"/>
          </p:nvPr>
        </p:nvSpPr>
        <p:spPr/>
        <p:txBody>
          <a:bodyPr/>
          <a:lstStyle/>
          <a:p>
            <a:r>
              <a:rPr lang="en-US" dirty="0"/>
              <a:t>If a relation  R is decomposed into two relations R1 &amp; R2, then it will be loss-less if</a:t>
            </a:r>
          </a:p>
          <a:p>
            <a:pPr marL="457200" lvl="1" indent="0" algn="just">
              <a:buNone/>
            </a:pPr>
            <a:r>
              <a:rPr lang="en-US" sz="2000" b="0" i="0" u="none" strike="noStrike" baseline="0" dirty="0">
                <a:solidFill>
                  <a:srgbClr val="2F2B20"/>
                </a:solidFill>
                <a:latin typeface="Roboto-Regular"/>
              </a:rPr>
              <a:t>Union of Attributes of R1 and R2 must be equal to attribute of R. Each attribute of R must be either in R1 or </a:t>
            </a:r>
            <a:r>
              <a:rPr lang="sv-SE" sz="2000" b="0" i="0" u="none" strike="noStrike" baseline="0" dirty="0">
                <a:solidFill>
                  <a:srgbClr val="2F2B20"/>
                </a:solidFill>
                <a:latin typeface="Roboto-Regular"/>
              </a:rPr>
              <a:t>in R2. </a:t>
            </a:r>
          </a:p>
          <a:p>
            <a:pPr marL="457200" lvl="1" indent="0" algn="just">
              <a:buNone/>
            </a:pPr>
            <a:r>
              <a:rPr lang="sv-SE" sz="2000" b="1" i="0" u="none" strike="noStrike" baseline="0" dirty="0">
                <a:solidFill>
                  <a:srgbClr val="000000"/>
                </a:solidFill>
                <a:latin typeface="Roboto-Regular"/>
              </a:rPr>
              <a:t>Att(R1) U Att(R2) = Att(R)</a:t>
            </a:r>
          </a:p>
          <a:p>
            <a:pPr marL="457200" lvl="1" indent="0" algn="just">
              <a:buNone/>
            </a:pPr>
            <a:r>
              <a:rPr lang="en-US" sz="2000" b="0" i="0" u="none" strike="noStrike" baseline="0" dirty="0">
                <a:solidFill>
                  <a:srgbClr val="2F2B20"/>
                </a:solidFill>
                <a:latin typeface="Roboto-Regular"/>
              </a:rPr>
              <a:t>Intersection of Attributes of R1 and R2 must not be</a:t>
            </a:r>
          </a:p>
          <a:p>
            <a:pPr marL="457200" lvl="1" indent="0" algn="just">
              <a:buNone/>
            </a:pPr>
            <a:r>
              <a:rPr lang="sv-SE" sz="2000" b="1" i="0" u="none" strike="noStrike" baseline="0" dirty="0">
                <a:solidFill>
                  <a:srgbClr val="2F2B20"/>
                </a:solidFill>
                <a:latin typeface="Roboto-Regular"/>
              </a:rPr>
              <a:t>NULL. </a:t>
            </a:r>
            <a:r>
              <a:rPr lang="sv-SE" sz="2000" b="1" i="0" u="none" strike="noStrike" baseline="0" dirty="0">
                <a:solidFill>
                  <a:srgbClr val="000000"/>
                </a:solidFill>
                <a:latin typeface="Roboto-Regular"/>
              </a:rPr>
              <a:t>Att(R1) </a:t>
            </a:r>
            <a:r>
              <a:rPr lang="sv-SE" sz="2000" b="1" i="0" u="none" strike="noStrike" baseline="0" dirty="0">
                <a:solidFill>
                  <a:srgbClr val="000000"/>
                </a:solidFill>
                <a:latin typeface="NotoSansSymbols"/>
              </a:rPr>
              <a:t>∩ </a:t>
            </a:r>
            <a:r>
              <a:rPr lang="sv-SE" sz="2000" b="1" i="0" u="none" strike="noStrike" baseline="0" dirty="0">
                <a:solidFill>
                  <a:srgbClr val="000000"/>
                </a:solidFill>
                <a:latin typeface="Roboto-Regular"/>
              </a:rPr>
              <a:t>Att(R2) ≠ Φ</a:t>
            </a:r>
          </a:p>
          <a:p>
            <a:pPr marL="457200" lvl="1" indent="0" algn="just">
              <a:buNone/>
            </a:pPr>
            <a:r>
              <a:rPr lang="en-US" sz="2000" b="0" i="0" u="none" strike="noStrike" baseline="0" dirty="0">
                <a:solidFill>
                  <a:srgbClr val="2F2B20"/>
                </a:solidFill>
                <a:latin typeface="Roboto-Regular"/>
              </a:rPr>
              <a:t>Common attribute must be a key for at least one </a:t>
            </a:r>
            <a:r>
              <a:rPr lang="en-IN" sz="2000" b="0" i="0" u="none" strike="noStrike" baseline="0" dirty="0">
                <a:solidFill>
                  <a:srgbClr val="2F2B20"/>
                </a:solidFill>
                <a:latin typeface="Roboto-Regular"/>
              </a:rPr>
              <a:t>relation (R1 or R2)</a:t>
            </a:r>
          </a:p>
          <a:p>
            <a:pPr marL="457200" lvl="1" indent="0" algn="just">
              <a:buNone/>
            </a:pPr>
            <a:r>
              <a:rPr lang="sv-SE" sz="2000" b="1" i="0" u="none" strike="noStrike" baseline="0" dirty="0">
                <a:solidFill>
                  <a:srgbClr val="000000"/>
                </a:solidFill>
                <a:latin typeface="Roboto-Regular"/>
              </a:rPr>
              <a:t>Att(R1) </a:t>
            </a:r>
            <a:r>
              <a:rPr lang="sv-SE" sz="2000" b="1" i="0" u="none" strike="noStrike" baseline="0" dirty="0">
                <a:solidFill>
                  <a:srgbClr val="000000"/>
                </a:solidFill>
                <a:latin typeface="NotoSansSymbols"/>
              </a:rPr>
              <a:t>∩ </a:t>
            </a:r>
            <a:r>
              <a:rPr lang="sv-SE" sz="2000" b="1" i="0" u="none" strike="noStrike" baseline="0" dirty="0">
                <a:solidFill>
                  <a:srgbClr val="000000"/>
                </a:solidFill>
                <a:latin typeface="Roboto-Regular"/>
              </a:rPr>
              <a:t>Att(R2) -&gt; Att(R1) or</a:t>
            </a:r>
          </a:p>
          <a:p>
            <a:pPr marL="457200" lvl="1" indent="0" algn="just">
              <a:buNone/>
            </a:pPr>
            <a:r>
              <a:rPr lang="sv-SE" sz="2000" b="1" i="0" u="none" strike="noStrike" baseline="0" dirty="0">
                <a:solidFill>
                  <a:srgbClr val="000000"/>
                </a:solidFill>
                <a:latin typeface="Roboto-Regular"/>
              </a:rPr>
              <a:t>Att(R1) </a:t>
            </a:r>
            <a:r>
              <a:rPr lang="sv-SE" sz="2000" b="1" i="0" u="none" strike="noStrike" baseline="0" dirty="0">
                <a:solidFill>
                  <a:srgbClr val="000000"/>
                </a:solidFill>
                <a:latin typeface="NotoSansSymbols"/>
              </a:rPr>
              <a:t>∩ </a:t>
            </a:r>
            <a:r>
              <a:rPr lang="sv-SE" sz="2000" b="1" i="0" u="none" strike="noStrike" baseline="0" dirty="0">
                <a:solidFill>
                  <a:srgbClr val="000000"/>
                </a:solidFill>
                <a:latin typeface="Roboto-Regular"/>
              </a:rPr>
              <a:t>Att(R2) -&gt; Att(R2)</a:t>
            </a:r>
            <a:endParaRPr lang="en-IN" sz="2000" b="1" dirty="0"/>
          </a:p>
        </p:txBody>
      </p:sp>
    </p:spTree>
    <p:extLst>
      <p:ext uri="{BB962C8B-B14F-4D97-AF65-F5344CB8AC3E}">
        <p14:creationId xmlns:p14="http://schemas.microsoft.com/office/powerpoint/2010/main" val="3289527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FA5501-2A3F-4FD3-9F26-529800060643}"/>
              </a:ext>
            </a:extLst>
          </p:cNvPr>
          <p:cNvPicPr>
            <a:picLocks noChangeAspect="1"/>
          </p:cNvPicPr>
          <p:nvPr/>
        </p:nvPicPr>
        <p:blipFill rotWithShape="1">
          <a:blip r:embed="rId2">
            <a:extLst>
              <a:ext uri="{28A0092B-C50C-407E-A947-70E740481C1C}">
                <a14:useLocalDpi xmlns:a14="http://schemas.microsoft.com/office/drawing/2010/main" val="0"/>
              </a:ext>
            </a:extLst>
          </a:blip>
          <a:srcRect r="2880" b="34788"/>
          <a:stretch/>
        </p:blipFill>
        <p:spPr>
          <a:xfrm>
            <a:off x="3092336" y="339503"/>
            <a:ext cx="5591824" cy="6178993"/>
          </a:xfrm>
          <a:prstGeom prst="rect">
            <a:avLst/>
          </a:prstGeom>
        </p:spPr>
      </p:pic>
    </p:spTree>
    <p:extLst>
      <p:ext uri="{BB962C8B-B14F-4D97-AF65-F5344CB8AC3E}">
        <p14:creationId xmlns:p14="http://schemas.microsoft.com/office/powerpoint/2010/main" val="1543856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361B5-957B-4E6C-A19E-5B545484B471}"/>
              </a:ext>
            </a:extLst>
          </p:cNvPr>
          <p:cNvSpPr>
            <a:spLocks noGrp="1"/>
          </p:cNvSpPr>
          <p:nvPr>
            <p:ph type="title"/>
          </p:nvPr>
        </p:nvSpPr>
        <p:spPr/>
        <p:txBody>
          <a:bodyPr/>
          <a:lstStyle/>
          <a:p>
            <a:r>
              <a:rPr lang="en-US" dirty="0"/>
              <a:t>Example</a:t>
            </a:r>
            <a:endParaRPr lang="en-IN" dirty="0"/>
          </a:p>
        </p:txBody>
      </p:sp>
      <p:sp>
        <p:nvSpPr>
          <p:cNvPr id="3" name="Content Placeholder 2">
            <a:extLst>
              <a:ext uri="{FF2B5EF4-FFF2-40B4-BE49-F238E27FC236}">
                <a16:creationId xmlns:a16="http://schemas.microsoft.com/office/drawing/2014/main" id="{8E9C1603-48AD-4BAD-9346-4C5F950CFEE2}"/>
              </a:ext>
            </a:extLst>
          </p:cNvPr>
          <p:cNvSpPr>
            <a:spLocks noGrp="1"/>
          </p:cNvSpPr>
          <p:nvPr>
            <p:ph idx="1"/>
          </p:nvPr>
        </p:nvSpPr>
        <p:spPr/>
        <p:txBody>
          <a:bodyPr/>
          <a:lstStyle/>
          <a:p>
            <a:pPr marL="514350" indent="-514350">
              <a:buFont typeface="+mj-lt"/>
              <a:buAutoNum type="arabicPeriod"/>
            </a:pPr>
            <a:r>
              <a:rPr lang="en-US" dirty="0"/>
              <a:t>R1(AB), R2(CD)</a:t>
            </a:r>
          </a:p>
          <a:p>
            <a:pPr marL="514350" indent="-514350">
              <a:buFont typeface="+mj-lt"/>
              <a:buAutoNum type="arabicPeriod"/>
            </a:pPr>
            <a:r>
              <a:rPr lang="en-US" dirty="0"/>
              <a:t>R1(ABC), R2(DE)</a:t>
            </a:r>
          </a:p>
          <a:p>
            <a:pPr marL="514350" indent="-514350">
              <a:buFont typeface="+mj-lt"/>
              <a:buAutoNum type="arabicPeriod"/>
            </a:pPr>
            <a:r>
              <a:rPr lang="en-US" dirty="0"/>
              <a:t>R1(ABC), R2(CDE)</a:t>
            </a:r>
          </a:p>
          <a:p>
            <a:pPr marL="514350" indent="-514350">
              <a:buFont typeface="+mj-lt"/>
              <a:buAutoNum type="arabicPeriod"/>
            </a:pPr>
            <a:r>
              <a:rPr lang="en-US" dirty="0"/>
              <a:t>R1(ABCD), R2(ABCDE)</a:t>
            </a:r>
          </a:p>
          <a:p>
            <a:pPr marL="514350" indent="-514350">
              <a:buFont typeface="+mj-lt"/>
              <a:buAutoNum type="arabicPeriod"/>
            </a:pPr>
            <a:r>
              <a:rPr lang="en-US" dirty="0"/>
              <a:t>R1(ABCD), R2(DE)</a:t>
            </a:r>
          </a:p>
          <a:p>
            <a:pPr marL="514350" indent="-514350">
              <a:buFont typeface="+mj-lt"/>
              <a:buAutoNum type="arabicPeriod"/>
            </a:pPr>
            <a:r>
              <a:rPr lang="en-US" dirty="0"/>
              <a:t>R1(ABC), R2(BCD), R3(DE)</a:t>
            </a:r>
            <a:endParaRPr lang="en-IN" dirty="0"/>
          </a:p>
        </p:txBody>
      </p:sp>
      <p:graphicFrame>
        <p:nvGraphicFramePr>
          <p:cNvPr id="4" name="Table 4">
            <a:extLst>
              <a:ext uri="{FF2B5EF4-FFF2-40B4-BE49-F238E27FC236}">
                <a16:creationId xmlns:a16="http://schemas.microsoft.com/office/drawing/2014/main" id="{76C08379-7044-41B9-B20A-26CA7805FBE9}"/>
              </a:ext>
            </a:extLst>
          </p:cNvPr>
          <p:cNvGraphicFramePr>
            <a:graphicFrameLocks noGrp="1"/>
          </p:cNvGraphicFramePr>
          <p:nvPr>
            <p:extLst>
              <p:ext uri="{D42A27DB-BD31-4B8C-83A1-F6EECF244321}">
                <p14:modId xmlns:p14="http://schemas.microsoft.com/office/powerpoint/2010/main" val="272433129"/>
              </p:ext>
            </p:extLst>
          </p:nvPr>
        </p:nvGraphicFramePr>
        <p:xfrm>
          <a:off x="6761016" y="1825625"/>
          <a:ext cx="2678550" cy="1849920"/>
        </p:xfrm>
        <a:graphic>
          <a:graphicData uri="http://schemas.openxmlformats.org/drawingml/2006/table">
            <a:tbl>
              <a:tblPr firstRow="1" bandRow="1">
                <a:tableStyleId>{F5AB1C69-6EDB-4FF4-983F-18BD219EF322}</a:tableStyleId>
              </a:tblPr>
              <a:tblGrid>
                <a:gridCol w="535710">
                  <a:extLst>
                    <a:ext uri="{9D8B030D-6E8A-4147-A177-3AD203B41FA5}">
                      <a16:colId xmlns:a16="http://schemas.microsoft.com/office/drawing/2014/main" val="2430129985"/>
                    </a:ext>
                  </a:extLst>
                </a:gridCol>
                <a:gridCol w="535710">
                  <a:extLst>
                    <a:ext uri="{9D8B030D-6E8A-4147-A177-3AD203B41FA5}">
                      <a16:colId xmlns:a16="http://schemas.microsoft.com/office/drawing/2014/main" val="2876402395"/>
                    </a:ext>
                  </a:extLst>
                </a:gridCol>
                <a:gridCol w="535710">
                  <a:extLst>
                    <a:ext uri="{9D8B030D-6E8A-4147-A177-3AD203B41FA5}">
                      <a16:colId xmlns:a16="http://schemas.microsoft.com/office/drawing/2014/main" val="2911806792"/>
                    </a:ext>
                  </a:extLst>
                </a:gridCol>
                <a:gridCol w="535710">
                  <a:extLst>
                    <a:ext uri="{9D8B030D-6E8A-4147-A177-3AD203B41FA5}">
                      <a16:colId xmlns:a16="http://schemas.microsoft.com/office/drawing/2014/main" val="673412956"/>
                    </a:ext>
                  </a:extLst>
                </a:gridCol>
                <a:gridCol w="535710">
                  <a:extLst>
                    <a:ext uri="{9D8B030D-6E8A-4147-A177-3AD203B41FA5}">
                      <a16:colId xmlns:a16="http://schemas.microsoft.com/office/drawing/2014/main" val="126201200"/>
                    </a:ext>
                  </a:extLst>
                </a:gridCol>
              </a:tblGrid>
              <a:tr h="369984">
                <a:tc>
                  <a:txBody>
                    <a:bodyPr/>
                    <a:lstStyle/>
                    <a:p>
                      <a:r>
                        <a:rPr lang="en-US" dirty="0"/>
                        <a:t>A</a:t>
                      </a:r>
                      <a:endParaRPr lang="en-IN" dirty="0"/>
                    </a:p>
                  </a:txBody>
                  <a:tcPr/>
                </a:tc>
                <a:tc>
                  <a:txBody>
                    <a:bodyPr/>
                    <a:lstStyle/>
                    <a:p>
                      <a:r>
                        <a:rPr lang="en-US" dirty="0"/>
                        <a:t>B</a:t>
                      </a:r>
                      <a:endParaRPr lang="en-IN" dirty="0"/>
                    </a:p>
                  </a:txBody>
                  <a:tcPr/>
                </a:tc>
                <a:tc>
                  <a:txBody>
                    <a:bodyPr/>
                    <a:lstStyle/>
                    <a:p>
                      <a:r>
                        <a:rPr lang="en-US" dirty="0"/>
                        <a:t>C</a:t>
                      </a:r>
                      <a:endParaRPr lang="en-IN" dirty="0"/>
                    </a:p>
                  </a:txBody>
                  <a:tcPr/>
                </a:tc>
                <a:tc>
                  <a:txBody>
                    <a:bodyPr/>
                    <a:lstStyle/>
                    <a:p>
                      <a:r>
                        <a:rPr lang="en-US" dirty="0"/>
                        <a:t>D</a:t>
                      </a:r>
                      <a:endParaRPr lang="en-IN" dirty="0"/>
                    </a:p>
                  </a:txBody>
                  <a:tcPr/>
                </a:tc>
                <a:tc>
                  <a:txBody>
                    <a:bodyPr/>
                    <a:lstStyle/>
                    <a:p>
                      <a:r>
                        <a:rPr lang="en-US" dirty="0"/>
                        <a:t>E</a:t>
                      </a:r>
                      <a:endParaRPr lang="en-IN" dirty="0"/>
                    </a:p>
                  </a:txBody>
                  <a:tcPr/>
                </a:tc>
                <a:extLst>
                  <a:ext uri="{0D108BD9-81ED-4DB2-BD59-A6C34878D82A}">
                    <a16:rowId xmlns:a16="http://schemas.microsoft.com/office/drawing/2014/main" val="2747859426"/>
                  </a:ext>
                </a:extLst>
              </a:tr>
              <a:tr h="369984">
                <a:tc>
                  <a:txBody>
                    <a:bodyPr/>
                    <a:lstStyle/>
                    <a:p>
                      <a:r>
                        <a:rPr lang="en-US" dirty="0"/>
                        <a:t>A</a:t>
                      </a:r>
                      <a:endParaRPr lang="en-IN" dirty="0"/>
                    </a:p>
                  </a:txBody>
                  <a:tcPr/>
                </a:tc>
                <a:tc>
                  <a:txBody>
                    <a:bodyPr/>
                    <a:lstStyle/>
                    <a:p>
                      <a:r>
                        <a:rPr lang="en-US" dirty="0"/>
                        <a:t>122</a:t>
                      </a:r>
                      <a:endParaRPr lang="en-IN" dirty="0"/>
                    </a:p>
                  </a:txBody>
                  <a:tcPr/>
                </a:tc>
                <a:tc>
                  <a:txBody>
                    <a:bodyPr/>
                    <a:lstStyle/>
                    <a:p>
                      <a:r>
                        <a:rPr lang="en-US" dirty="0"/>
                        <a:t>1</a:t>
                      </a:r>
                      <a:endParaRPr lang="en-IN" dirty="0"/>
                    </a:p>
                  </a:txBody>
                  <a:tcPr/>
                </a:tc>
                <a:tc>
                  <a:txBody>
                    <a:bodyPr/>
                    <a:lstStyle/>
                    <a:p>
                      <a:r>
                        <a:rPr lang="en-US" dirty="0"/>
                        <a:t>p</a:t>
                      </a:r>
                      <a:endParaRPr lang="en-IN" dirty="0"/>
                    </a:p>
                  </a:txBody>
                  <a:tcPr/>
                </a:tc>
                <a:tc>
                  <a:txBody>
                    <a:bodyPr/>
                    <a:lstStyle/>
                    <a:p>
                      <a:r>
                        <a:rPr lang="en-US" dirty="0"/>
                        <a:t>W</a:t>
                      </a:r>
                      <a:endParaRPr lang="en-IN" dirty="0"/>
                    </a:p>
                  </a:txBody>
                  <a:tcPr/>
                </a:tc>
                <a:extLst>
                  <a:ext uri="{0D108BD9-81ED-4DB2-BD59-A6C34878D82A}">
                    <a16:rowId xmlns:a16="http://schemas.microsoft.com/office/drawing/2014/main" val="3904576708"/>
                  </a:ext>
                </a:extLst>
              </a:tr>
              <a:tr h="369984">
                <a:tc>
                  <a:txBody>
                    <a:bodyPr/>
                    <a:lstStyle/>
                    <a:p>
                      <a:r>
                        <a:rPr lang="en-US" dirty="0"/>
                        <a:t>B</a:t>
                      </a:r>
                      <a:endParaRPr lang="en-IN" dirty="0"/>
                    </a:p>
                  </a:txBody>
                  <a:tcPr/>
                </a:tc>
                <a:tc>
                  <a:txBody>
                    <a:bodyPr/>
                    <a:lstStyle/>
                    <a:p>
                      <a:r>
                        <a:rPr lang="en-US" dirty="0"/>
                        <a:t>234</a:t>
                      </a:r>
                      <a:endParaRPr lang="en-IN" dirty="0"/>
                    </a:p>
                  </a:txBody>
                  <a:tcPr/>
                </a:tc>
                <a:tc>
                  <a:txBody>
                    <a:bodyPr/>
                    <a:lstStyle/>
                    <a:p>
                      <a:r>
                        <a:rPr lang="en-US" dirty="0"/>
                        <a:t>2</a:t>
                      </a:r>
                      <a:endParaRPr lang="en-IN" dirty="0"/>
                    </a:p>
                  </a:txBody>
                  <a:tcPr/>
                </a:tc>
                <a:tc>
                  <a:txBody>
                    <a:bodyPr/>
                    <a:lstStyle/>
                    <a:p>
                      <a:r>
                        <a:rPr lang="en-US" dirty="0"/>
                        <a:t>Q</a:t>
                      </a:r>
                      <a:endParaRPr lang="en-IN" dirty="0"/>
                    </a:p>
                  </a:txBody>
                  <a:tcPr/>
                </a:tc>
                <a:tc>
                  <a:txBody>
                    <a:bodyPr/>
                    <a:lstStyle/>
                    <a:p>
                      <a:r>
                        <a:rPr lang="en-US" dirty="0"/>
                        <a:t>X</a:t>
                      </a:r>
                      <a:endParaRPr lang="en-IN" dirty="0"/>
                    </a:p>
                  </a:txBody>
                  <a:tcPr/>
                </a:tc>
                <a:extLst>
                  <a:ext uri="{0D108BD9-81ED-4DB2-BD59-A6C34878D82A}">
                    <a16:rowId xmlns:a16="http://schemas.microsoft.com/office/drawing/2014/main" val="4048352720"/>
                  </a:ext>
                </a:extLst>
              </a:tr>
              <a:tr h="369984">
                <a:tc>
                  <a:txBody>
                    <a:bodyPr/>
                    <a:lstStyle/>
                    <a:p>
                      <a:r>
                        <a:rPr lang="en-US" dirty="0"/>
                        <a:t>A</a:t>
                      </a:r>
                      <a:endParaRPr lang="en-IN" dirty="0"/>
                    </a:p>
                  </a:txBody>
                  <a:tcPr/>
                </a:tc>
                <a:tc>
                  <a:txBody>
                    <a:bodyPr/>
                    <a:lstStyle/>
                    <a:p>
                      <a:r>
                        <a:rPr lang="en-US" dirty="0"/>
                        <a:t>568</a:t>
                      </a:r>
                      <a:endParaRPr lang="en-IN" dirty="0"/>
                    </a:p>
                  </a:txBody>
                  <a:tcPr/>
                </a:tc>
                <a:tc>
                  <a:txBody>
                    <a:bodyPr/>
                    <a:lstStyle/>
                    <a:p>
                      <a:r>
                        <a:rPr lang="en-US" dirty="0"/>
                        <a:t>1</a:t>
                      </a:r>
                      <a:endParaRPr lang="en-IN" dirty="0"/>
                    </a:p>
                  </a:txBody>
                  <a:tcPr/>
                </a:tc>
                <a:tc>
                  <a:txBody>
                    <a:bodyPr/>
                    <a:lstStyle/>
                    <a:p>
                      <a:r>
                        <a:rPr lang="en-US" dirty="0"/>
                        <a:t>R</a:t>
                      </a:r>
                      <a:endParaRPr lang="en-IN" dirty="0"/>
                    </a:p>
                  </a:txBody>
                  <a:tcPr/>
                </a:tc>
                <a:tc>
                  <a:txBody>
                    <a:bodyPr/>
                    <a:lstStyle/>
                    <a:p>
                      <a:r>
                        <a:rPr lang="en-US" dirty="0"/>
                        <a:t>Y</a:t>
                      </a:r>
                      <a:endParaRPr lang="en-IN" dirty="0"/>
                    </a:p>
                  </a:txBody>
                  <a:tcPr/>
                </a:tc>
                <a:extLst>
                  <a:ext uri="{0D108BD9-81ED-4DB2-BD59-A6C34878D82A}">
                    <a16:rowId xmlns:a16="http://schemas.microsoft.com/office/drawing/2014/main" val="568997769"/>
                  </a:ext>
                </a:extLst>
              </a:tr>
              <a:tr h="369984">
                <a:tc>
                  <a:txBody>
                    <a:bodyPr/>
                    <a:lstStyle/>
                    <a:p>
                      <a:r>
                        <a:rPr lang="en-US" dirty="0"/>
                        <a:t>C</a:t>
                      </a:r>
                      <a:endParaRPr lang="en-IN" dirty="0"/>
                    </a:p>
                  </a:txBody>
                  <a:tcPr/>
                </a:tc>
                <a:tc>
                  <a:txBody>
                    <a:bodyPr/>
                    <a:lstStyle/>
                    <a:p>
                      <a:r>
                        <a:rPr lang="en-US" dirty="0"/>
                        <a:t>347</a:t>
                      </a:r>
                      <a:endParaRPr lang="en-IN" dirty="0"/>
                    </a:p>
                  </a:txBody>
                  <a:tcPr/>
                </a:tc>
                <a:tc>
                  <a:txBody>
                    <a:bodyPr/>
                    <a:lstStyle/>
                    <a:p>
                      <a:r>
                        <a:rPr lang="en-US" dirty="0"/>
                        <a:t>3</a:t>
                      </a:r>
                      <a:endParaRPr lang="en-IN" dirty="0"/>
                    </a:p>
                  </a:txBody>
                  <a:tcPr/>
                </a:tc>
                <a:tc>
                  <a:txBody>
                    <a:bodyPr/>
                    <a:lstStyle/>
                    <a:p>
                      <a:r>
                        <a:rPr lang="en-US" dirty="0"/>
                        <a:t>S</a:t>
                      </a:r>
                      <a:endParaRPr lang="en-IN" dirty="0"/>
                    </a:p>
                  </a:txBody>
                  <a:tcPr/>
                </a:tc>
                <a:tc>
                  <a:txBody>
                    <a:bodyPr/>
                    <a:lstStyle/>
                    <a:p>
                      <a:r>
                        <a:rPr lang="en-US" dirty="0"/>
                        <a:t>Z</a:t>
                      </a:r>
                      <a:endParaRPr lang="en-IN" dirty="0"/>
                    </a:p>
                  </a:txBody>
                  <a:tcPr/>
                </a:tc>
                <a:extLst>
                  <a:ext uri="{0D108BD9-81ED-4DB2-BD59-A6C34878D82A}">
                    <a16:rowId xmlns:a16="http://schemas.microsoft.com/office/drawing/2014/main" val="3605131357"/>
                  </a:ext>
                </a:extLst>
              </a:tr>
            </a:tbl>
          </a:graphicData>
        </a:graphic>
      </p:graphicFrame>
    </p:spTree>
    <p:extLst>
      <p:ext uri="{BB962C8B-B14F-4D97-AF65-F5344CB8AC3E}">
        <p14:creationId xmlns:p14="http://schemas.microsoft.com/office/powerpoint/2010/main" val="3744088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E5976-3FA0-4023-82B3-14416D55D24A}"/>
              </a:ext>
            </a:extLst>
          </p:cNvPr>
          <p:cNvSpPr>
            <a:spLocks noGrp="1"/>
          </p:cNvSpPr>
          <p:nvPr>
            <p:ph type="title"/>
          </p:nvPr>
        </p:nvSpPr>
        <p:spPr/>
        <p:txBody>
          <a:bodyPr/>
          <a:lstStyle/>
          <a:p>
            <a:r>
              <a:rPr lang="en-US" dirty="0"/>
              <a:t>Using functional dependency</a:t>
            </a:r>
            <a:endParaRPr lang="en-IN" dirty="0"/>
          </a:p>
        </p:txBody>
      </p:sp>
      <p:sp>
        <p:nvSpPr>
          <p:cNvPr id="3" name="Content Placeholder 2">
            <a:extLst>
              <a:ext uri="{FF2B5EF4-FFF2-40B4-BE49-F238E27FC236}">
                <a16:creationId xmlns:a16="http://schemas.microsoft.com/office/drawing/2014/main" id="{06E22872-05D7-478B-933C-74BD8BFFC538}"/>
              </a:ext>
            </a:extLst>
          </p:cNvPr>
          <p:cNvSpPr>
            <a:spLocks noGrp="1"/>
          </p:cNvSpPr>
          <p:nvPr>
            <p:ph idx="1"/>
          </p:nvPr>
        </p:nvSpPr>
        <p:spPr/>
        <p:txBody>
          <a:bodyPr>
            <a:normAutofit lnSpcReduction="10000"/>
          </a:bodyPr>
          <a:lstStyle/>
          <a:p>
            <a:pPr marL="0" indent="0">
              <a:buNone/>
            </a:pPr>
            <a:r>
              <a:rPr lang="en-US" dirty="0"/>
              <a:t>R(VWXYZ)</a:t>
            </a:r>
          </a:p>
          <a:p>
            <a:pPr marL="0" indent="0">
              <a:buNone/>
            </a:pPr>
            <a:r>
              <a:rPr lang="en-US" dirty="0"/>
              <a:t>Z -&gt; Y</a:t>
            </a:r>
          </a:p>
          <a:p>
            <a:pPr marL="0" indent="0">
              <a:buNone/>
            </a:pPr>
            <a:r>
              <a:rPr lang="en-US" dirty="0"/>
              <a:t>Y -&gt; Z</a:t>
            </a:r>
          </a:p>
          <a:p>
            <a:pPr marL="0" indent="0">
              <a:buNone/>
            </a:pPr>
            <a:r>
              <a:rPr lang="en-US" dirty="0"/>
              <a:t>X -&gt; YV</a:t>
            </a:r>
          </a:p>
          <a:p>
            <a:pPr marL="0" indent="0">
              <a:buNone/>
            </a:pPr>
            <a:r>
              <a:rPr lang="en-US" dirty="0"/>
              <a:t>VW -&gt; X</a:t>
            </a:r>
          </a:p>
          <a:p>
            <a:pPr marL="514350" indent="-514350">
              <a:buFont typeface="+mj-lt"/>
              <a:buAutoNum type="arabicPeriod"/>
            </a:pPr>
            <a:r>
              <a:rPr lang="en-US" dirty="0"/>
              <a:t>R1(VWX) R2(XYZ)</a:t>
            </a:r>
          </a:p>
          <a:p>
            <a:pPr marL="514350" indent="-514350">
              <a:buFont typeface="+mj-lt"/>
              <a:buAutoNum type="arabicPeriod"/>
            </a:pPr>
            <a:r>
              <a:rPr lang="en-US" dirty="0"/>
              <a:t>R1(VW) R2(YZ)</a:t>
            </a:r>
          </a:p>
          <a:p>
            <a:pPr marL="514350" indent="-514350">
              <a:buFont typeface="+mj-lt"/>
              <a:buAutoNum type="arabicPeriod"/>
            </a:pPr>
            <a:r>
              <a:rPr lang="en-US" dirty="0"/>
              <a:t>R1(VWX) R2(YZ)</a:t>
            </a:r>
          </a:p>
          <a:p>
            <a:pPr marL="514350" indent="-514350">
              <a:buFont typeface="+mj-lt"/>
              <a:buAutoNum type="arabicPeriod"/>
            </a:pPr>
            <a:r>
              <a:rPr lang="en-US" dirty="0"/>
              <a:t>R1(VW) R2(WXYZ)</a:t>
            </a:r>
            <a:endParaRPr lang="en-IN" dirty="0"/>
          </a:p>
        </p:txBody>
      </p:sp>
    </p:spTree>
    <p:extLst>
      <p:ext uri="{BB962C8B-B14F-4D97-AF65-F5344CB8AC3E}">
        <p14:creationId xmlns:p14="http://schemas.microsoft.com/office/powerpoint/2010/main" val="97151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6D17-F3A0-4777-B026-ECFC0FCCA80E}"/>
              </a:ext>
            </a:extLst>
          </p:cNvPr>
          <p:cNvSpPr>
            <a:spLocks noGrp="1"/>
          </p:cNvSpPr>
          <p:nvPr>
            <p:ph type="title"/>
          </p:nvPr>
        </p:nvSpPr>
        <p:spPr/>
        <p:txBody>
          <a:bodyPr/>
          <a:lstStyle/>
          <a:p>
            <a:r>
              <a:rPr lang="en-US" dirty="0"/>
              <a:t>Dependency preserving Decomposition</a:t>
            </a:r>
            <a:endParaRPr lang="en-IN" dirty="0"/>
          </a:p>
        </p:txBody>
      </p:sp>
      <p:pic>
        <p:nvPicPr>
          <p:cNvPr id="5" name="Content Placeholder 4">
            <a:extLst>
              <a:ext uri="{FF2B5EF4-FFF2-40B4-BE49-F238E27FC236}">
                <a16:creationId xmlns:a16="http://schemas.microsoft.com/office/drawing/2014/main" id="{CD9708B3-2A21-44C0-8FF4-F37F19B27A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5399" b="33064"/>
          <a:stretch/>
        </p:blipFill>
        <p:spPr>
          <a:xfrm>
            <a:off x="838199" y="1613189"/>
            <a:ext cx="4457005" cy="3956338"/>
          </a:xfrm>
        </p:spPr>
      </p:pic>
      <p:sp>
        <p:nvSpPr>
          <p:cNvPr id="6" name="TextBox 5">
            <a:extLst>
              <a:ext uri="{FF2B5EF4-FFF2-40B4-BE49-F238E27FC236}">
                <a16:creationId xmlns:a16="http://schemas.microsoft.com/office/drawing/2014/main" id="{F9D07DC4-4541-4118-A182-887A3222C458}"/>
              </a:ext>
            </a:extLst>
          </p:cNvPr>
          <p:cNvSpPr txBox="1"/>
          <p:nvPr/>
        </p:nvSpPr>
        <p:spPr>
          <a:xfrm>
            <a:off x="6576290" y="2881744"/>
            <a:ext cx="4387273" cy="1754326"/>
          </a:xfrm>
          <a:prstGeom prst="rect">
            <a:avLst/>
          </a:prstGeom>
          <a:noFill/>
        </p:spPr>
        <p:txBody>
          <a:bodyPr wrap="square" rtlCol="0">
            <a:spAutoFit/>
          </a:bodyPr>
          <a:lstStyle/>
          <a:p>
            <a:pPr algn="just"/>
            <a:r>
              <a:rPr lang="en-US" dirty="0"/>
              <a:t>Table R having functional dependency F. we decompose table in to two table R1 and R2 and R1 contain F1 functional dependency and R2 contain F2 functional dependency. If union of  R(F1 U F2) =F then Dependency preserving.</a:t>
            </a:r>
            <a:endParaRPr lang="en-IN" dirty="0"/>
          </a:p>
        </p:txBody>
      </p:sp>
    </p:spTree>
    <p:extLst>
      <p:ext uri="{BB962C8B-B14F-4D97-AF65-F5344CB8AC3E}">
        <p14:creationId xmlns:p14="http://schemas.microsoft.com/office/powerpoint/2010/main" val="3008781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6A01-96A5-4BFB-9B65-B033A5F061A3}"/>
              </a:ext>
            </a:extLst>
          </p:cNvPr>
          <p:cNvSpPr>
            <a:spLocks noGrp="1"/>
          </p:cNvSpPr>
          <p:nvPr>
            <p:ph type="title"/>
          </p:nvPr>
        </p:nvSpPr>
        <p:spPr/>
        <p:txBody>
          <a:bodyPr/>
          <a:lstStyle/>
          <a:p>
            <a:r>
              <a:rPr lang="en-US" dirty="0"/>
              <a:t>Example</a:t>
            </a:r>
            <a:endParaRPr lang="en-IN" dirty="0"/>
          </a:p>
        </p:txBody>
      </p:sp>
      <p:pic>
        <p:nvPicPr>
          <p:cNvPr id="5" name="Content Placeholder 4">
            <a:extLst>
              <a:ext uri="{FF2B5EF4-FFF2-40B4-BE49-F238E27FC236}">
                <a16:creationId xmlns:a16="http://schemas.microsoft.com/office/drawing/2014/main" id="{CF5F7970-8564-40B2-8F65-D7AE47F42D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429" r="3205" b="32852"/>
          <a:stretch/>
        </p:blipFill>
        <p:spPr>
          <a:xfrm>
            <a:off x="3990109" y="1557771"/>
            <a:ext cx="4211781" cy="4426480"/>
          </a:xfrm>
        </p:spPr>
      </p:pic>
    </p:spTree>
    <p:extLst>
      <p:ext uri="{BB962C8B-B14F-4D97-AF65-F5344CB8AC3E}">
        <p14:creationId xmlns:p14="http://schemas.microsoft.com/office/powerpoint/2010/main" val="42206345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FF27-87F5-4634-9BA4-CEC8A59AAB8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D812D9C-B1A2-4B75-B1B5-03AAFEA5E9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160" t="3044" r="14265" b="20115"/>
          <a:stretch/>
        </p:blipFill>
        <p:spPr>
          <a:xfrm>
            <a:off x="3980873" y="1958109"/>
            <a:ext cx="3906982" cy="4396168"/>
          </a:xfrm>
        </p:spPr>
      </p:pic>
    </p:spTree>
    <p:extLst>
      <p:ext uri="{BB962C8B-B14F-4D97-AF65-F5344CB8AC3E}">
        <p14:creationId xmlns:p14="http://schemas.microsoft.com/office/powerpoint/2010/main" val="27733392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99BEA-7B47-4AC7-9A47-F04D9498EC4D}"/>
              </a:ext>
            </a:extLst>
          </p:cNvPr>
          <p:cNvSpPr>
            <a:spLocks noGrp="1"/>
          </p:cNvSpPr>
          <p:nvPr>
            <p:ph type="title"/>
          </p:nvPr>
        </p:nvSpPr>
        <p:spPr/>
        <p:txBody>
          <a:bodyPr/>
          <a:lstStyle/>
          <a:p>
            <a:r>
              <a:rPr lang="en-US" dirty="0"/>
              <a:t>Example 2:</a:t>
            </a:r>
            <a:endParaRPr lang="en-IN" dirty="0"/>
          </a:p>
        </p:txBody>
      </p:sp>
      <p:pic>
        <p:nvPicPr>
          <p:cNvPr id="5" name="Content Placeholder 4">
            <a:extLst>
              <a:ext uri="{FF2B5EF4-FFF2-40B4-BE49-F238E27FC236}">
                <a16:creationId xmlns:a16="http://schemas.microsoft.com/office/drawing/2014/main" id="{FCB85450-43C4-4D89-8790-6570555B8CD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295" r="10011" b="19903"/>
          <a:stretch/>
        </p:blipFill>
        <p:spPr>
          <a:xfrm>
            <a:off x="4073237" y="1437697"/>
            <a:ext cx="3657600" cy="4911644"/>
          </a:xfrm>
        </p:spPr>
      </p:pic>
    </p:spTree>
    <p:extLst>
      <p:ext uri="{BB962C8B-B14F-4D97-AF65-F5344CB8AC3E}">
        <p14:creationId xmlns:p14="http://schemas.microsoft.com/office/powerpoint/2010/main" val="96781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1C14-2F86-4143-86ED-865602DA2E2D}"/>
              </a:ext>
            </a:extLst>
          </p:cNvPr>
          <p:cNvSpPr>
            <a:spLocks noGrp="1"/>
          </p:cNvSpPr>
          <p:nvPr>
            <p:ph type="title"/>
          </p:nvPr>
        </p:nvSpPr>
        <p:spPr/>
        <p:txBody>
          <a:bodyPr/>
          <a:lstStyle/>
          <a:p>
            <a:r>
              <a:rPr lang="en-US" dirty="0"/>
              <a:t>2. Non- trivial functional dependency</a:t>
            </a:r>
            <a:endParaRPr lang="en-IN" dirty="0"/>
          </a:p>
        </p:txBody>
      </p:sp>
      <p:sp>
        <p:nvSpPr>
          <p:cNvPr id="3" name="Content Placeholder 2">
            <a:extLst>
              <a:ext uri="{FF2B5EF4-FFF2-40B4-BE49-F238E27FC236}">
                <a16:creationId xmlns:a16="http://schemas.microsoft.com/office/drawing/2014/main" id="{6C3D4002-9C13-4F98-8E59-32BB02EB7562}"/>
              </a:ext>
            </a:extLst>
          </p:cNvPr>
          <p:cNvSpPr>
            <a:spLocks noGrp="1"/>
          </p:cNvSpPr>
          <p:nvPr>
            <p:ph idx="1"/>
          </p:nvPr>
        </p:nvSpPr>
        <p:spPr/>
        <p:txBody>
          <a:bodyPr/>
          <a:lstStyle/>
          <a:p>
            <a:pPr algn="just">
              <a:buFont typeface="Arial" panose="020B0604020202020204" pitchFamily="34" charset="0"/>
              <a:buChar char="•"/>
            </a:pPr>
            <a:r>
              <a:rPr lang="en-US" dirty="0">
                <a:solidFill>
                  <a:srgbClr val="000000"/>
                </a:solidFill>
                <a:effectLst/>
                <a:latin typeface="inter-regular"/>
              </a:rPr>
              <a:t>A → B has a non-trivial functional dependency if B is not a subset of A.</a:t>
            </a:r>
          </a:p>
          <a:p>
            <a:pPr algn="just">
              <a:buFont typeface="Arial" panose="020B0604020202020204" pitchFamily="34" charset="0"/>
              <a:buChar char="•"/>
            </a:pPr>
            <a:r>
              <a:rPr lang="en-US" dirty="0">
                <a:solidFill>
                  <a:srgbClr val="000000"/>
                </a:solidFill>
                <a:effectLst/>
                <a:latin typeface="inter-regular"/>
              </a:rPr>
              <a:t>When A intersection B is NULL, then A → B is called as complete non-trivial.</a:t>
            </a:r>
          </a:p>
          <a:p>
            <a:pPr marL="0" indent="0">
              <a:buNone/>
            </a:pPr>
            <a:r>
              <a:rPr lang="en-US" b="1" dirty="0">
                <a:effectLst/>
                <a:latin typeface="inter-bold"/>
              </a:rPr>
              <a:t>Example:</a:t>
            </a:r>
            <a:endParaRPr lang="en-US" dirty="0"/>
          </a:p>
          <a:p>
            <a:pPr marL="0" indent="0" algn="just">
              <a:buNone/>
            </a:pPr>
            <a:r>
              <a:rPr lang="en-IN" b="0" i="0" dirty="0">
                <a:solidFill>
                  <a:srgbClr val="000000"/>
                </a:solidFill>
                <a:effectLst/>
                <a:latin typeface="inter-regular"/>
              </a:rPr>
              <a:t>ID   →    Name,  </a:t>
            </a:r>
          </a:p>
          <a:p>
            <a:pPr marL="0" indent="0" algn="just">
              <a:buNone/>
            </a:pPr>
            <a:r>
              <a:rPr lang="en-IN" b="0" i="0" dirty="0">
                <a:solidFill>
                  <a:srgbClr val="000000"/>
                </a:solidFill>
                <a:effectLst/>
                <a:latin typeface="inter-regular"/>
              </a:rPr>
              <a:t>Name   →    DOB  </a:t>
            </a:r>
          </a:p>
          <a:p>
            <a:pPr marL="0" indent="0">
              <a:buNone/>
            </a:pPr>
            <a:br>
              <a:rPr lang="en-US" b="0" i="0" dirty="0">
                <a:solidFill>
                  <a:srgbClr val="333333"/>
                </a:solidFill>
                <a:effectLst/>
                <a:latin typeface="inter-regular"/>
              </a:rPr>
            </a:br>
            <a:endParaRPr lang="en-IN" dirty="0"/>
          </a:p>
        </p:txBody>
      </p:sp>
    </p:spTree>
    <p:extLst>
      <p:ext uri="{BB962C8B-B14F-4D97-AF65-F5344CB8AC3E}">
        <p14:creationId xmlns:p14="http://schemas.microsoft.com/office/powerpoint/2010/main" val="3752903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D9CF-851D-4CB1-949E-F8CF97797686}"/>
              </a:ext>
            </a:extLst>
          </p:cNvPr>
          <p:cNvSpPr>
            <a:spLocks noGrp="1"/>
          </p:cNvSpPr>
          <p:nvPr>
            <p:ph type="title"/>
          </p:nvPr>
        </p:nvSpPr>
        <p:spPr/>
        <p:txBody>
          <a:bodyPr/>
          <a:lstStyle/>
          <a:p>
            <a:r>
              <a:rPr lang="en-US" dirty="0"/>
              <a:t>3. Multivalued Functional Dependency.</a:t>
            </a:r>
            <a:endParaRPr lang="en-IN" dirty="0"/>
          </a:p>
        </p:txBody>
      </p:sp>
      <p:sp>
        <p:nvSpPr>
          <p:cNvPr id="3" name="Content Placeholder 2">
            <a:extLst>
              <a:ext uri="{FF2B5EF4-FFF2-40B4-BE49-F238E27FC236}">
                <a16:creationId xmlns:a16="http://schemas.microsoft.com/office/drawing/2014/main" id="{DCAC0BE5-73DF-4C5E-8292-2901718CBF15}"/>
              </a:ext>
            </a:extLst>
          </p:cNvPr>
          <p:cNvSpPr>
            <a:spLocks noGrp="1"/>
          </p:cNvSpPr>
          <p:nvPr>
            <p:ph idx="1"/>
          </p:nvPr>
        </p:nvSpPr>
        <p:spPr/>
        <p:txBody>
          <a:bodyPr/>
          <a:lstStyle/>
          <a:p>
            <a:r>
              <a:rPr lang="en-US" dirty="0"/>
              <a:t>In Multivalued functional dependency, entities of the dependent set are not dependent on each other.</a:t>
            </a:r>
          </a:p>
          <a:p>
            <a:pPr lvl="1"/>
            <a:r>
              <a:rPr lang="en-US" b="0" i="0" dirty="0">
                <a:solidFill>
                  <a:srgbClr val="273239"/>
                </a:solidFill>
                <a:effectLst/>
                <a:latin typeface="urw-din"/>
              </a:rPr>
              <a:t>If </a:t>
            </a:r>
            <a:r>
              <a:rPr lang="en-US" b="1" i="0" dirty="0">
                <a:solidFill>
                  <a:srgbClr val="273239"/>
                </a:solidFill>
                <a:effectLst/>
                <a:latin typeface="urw-din"/>
              </a:rPr>
              <a:t>a → {b, c}</a:t>
            </a:r>
            <a:r>
              <a:rPr lang="en-US" b="0" i="0" dirty="0">
                <a:solidFill>
                  <a:srgbClr val="273239"/>
                </a:solidFill>
                <a:effectLst/>
                <a:latin typeface="urw-din"/>
              </a:rPr>
              <a:t> and there exists </a:t>
            </a:r>
            <a:r>
              <a:rPr lang="en-US" b="1" i="0" dirty="0">
                <a:solidFill>
                  <a:srgbClr val="273239"/>
                </a:solidFill>
                <a:effectLst/>
                <a:latin typeface="urw-din"/>
              </a:rPr>
              <a:t>no functional dependency</a:t>
            </a:r>
            <a:r>
              <a:rPr lang="en-US" b="0" i="0" dirty="0">
                <a:solidFill>
                  <a:srgbClr val="273239"/>
                </a:solidFill>
                <a:effectLst/>
                <a:latin typeface="urw-din"/>
              </a:rPr>
              <a:t> between </a:t>
            </a:r>
            <a:r>
              <a:rPr lang="en-US" b="1" i="0" dirty="0">
                <a:solidFill>
                  <a:srgbClr val="273239"/>
                </a:solidFill>
                <a:effectLst/>
                <a:latin typeface="urw-din"/>
              </a:rPr>
              <a:t>b and c</a:t>
            </a:r>
            <a:r>
              <a:rPr lang="en-US" b="0" i="0" dirty="0">
                <a:solidFill>
                  <a:srgbClr val="273239"/>
                </a:solidFill>
                <a:effectLst/>
                <a:latin typeface="urw-din"/>
              </a:rPr>
              <a:t>, then it is called a </a:t>
            </a:r>
            <a:r>
              <a:rPr lang="en-US" b="1" i="0" dirty="0">
                <a:solidFill>
                  <a:srgbClr val="273239"/>
                </a:solidFill>
                <a:effectLst/>
                <a:latin typeface="urw-din"/>
              </a:rPr>
              <a:t>multivalued functional dependency.</a:t>
            </a:r>
          </a:p>
          <a:p>
            <a:pPr marL="0" indent="0">
              <a:buNone/>
            </a:pPr>
            <a:r>
              <a:rPr lang="en-IN" b="1" i="0" dirty="0">
                <a:solidFill>
                  <a:srgbClr val="273239"/>
                </a:solidFill>
                <a:effectLst/>
                <a:latin typeface="urw-din"/>
              </a:rPr>
              <a:t>For example,</a:t>
            </a:r>
            <a:endParaRPr lang="en-US" b="1" dirty="0">
              <a:solidFill>
                <a:srgbClr val="273239"/>
              </a:solidFill>
              <a:latin typeface="urw-din"/>
            </a:endParaRPr>
          </a:p>
          <a:p>
            <a:pPr marL="457200" lvl="1" indent="0" algn="just">
              <a:buNone/>
            </a:pPr>
            <a:r>
              <a:rPr lang="en-US" sz="2000" b="0" i="0" dirty="0">
                <a:solidFill>
                  <a:srgbClr val="273239"/>
                </a:solidFill>
                <a:effectLst/>
                <a:latin typeface="urw-din"/>
              </a:rPr>
              <a:t>Here, </a:t>
            </a:r>
            <a:r>
              <a:rPr lang="en-US" sz="2000" b="1" i="0" dirty="0" err="1">
                <a:solidFill>
                  <a:srgbClr val="273239"/>
                </a:solidFill>
                <a:effectLst/>
                <a:latin typeface="urw-din"/>
              </a:rPr>
              <a:t>roll_no</a:t>
            </a:r>
            <a:r>
              <a:rPr lang="en-US" sz="2000" b="1" i="0" dirty="0">
                <a:solidFill>
                  <a:srgbClr val="273239"/>
                </a:solidFill>
                <a:effectLst/>
                <a:latin typeface="urw-din"/>
              </a:rPr>
              <a:t> → {name, age} </a:t>
            </a:r>
            <a:r>
              <a:rPr lang="en-US" sz="2000" b="0" i="0" dirty="0">
                <a:solidFill>
                  <a:srgbClr val="273239"/>
                </a:solidFill>
                <a:effectLst/>
                <a:latin typeface="urw-din"/>
              </a:rPr>
              <a:t>is a multivalued functional dependency, since the dependents </a:t>
            </a:r>
            <a:r>
              <a:rPr lang="en-US" sz="2000" b="1" i="0" dirty="0">
                <a:solidFill>
                  <a:srgbClr val="273239"/>
                </a:solidFill>
                <a:effectLst/>
                <a:latin typeface="urw-din"/>
              </a:rPr>
              <a:t>name</a:t>
            </a:r>
            <a:r>
              <a:rPr lang="en-US" sz="2000" b="0" i="0" dirty="0">
                <a:solidFill>
                  <a:srgbClr val="273239"/>
                </a:solidFill>
                <a:effectLst/>
                <a:latin typeface="urw-din"/>
              </a:rPr>
              <a:t> &amp; </a:t>
            </a:r>
            <a:r>
              <a:rPr lang="en-US" sz="2000" b="1" i="0" dirty="0">
                <a:solidFill>
                  <a:srgbClr val="273239"/>
                </a:solidFill>
                <a:effectLst/>
                <a:latin typeface="urw-din"/>
              </a:rPr>
              <a:t>age</a:t>
            </a:r>
            <a:r>
              <a:rPr lang="en-US" sz="2000" b="0" i="0" dirty="0">
                <a:solidFill>
                  <a:srgbClr val="273239"/>
                </a:solidFill>
                <a:effectLst/>
                <a:latin typeface="urw-din"/>
              </a:rPr>
              <a:t> are </a:t>
            </a:r>
            <a:r>
              <a:rPr lang="en-US" sz="2000" b="1" i="0" dirty="0">
                <a:solidFill>
                  <a:srgbClr val="273239"/>
                </a:solidFill>
                <a:effectLst/>
                <a:latin typeface="urw-din"/>
              </a:rPr>
              <a:t>not dependent</a:t>
            </a:r>
            <a:r>
              <a:rPr lang="en-US" sz="2000" b="0" i="0" dirty="0">
                <a:solidFill>
                  <a:srgbClr val="273239"/>
                </a:solidFill>
                <a:effectLst/>
                <a:latin typeface="urw-din"/>
              </a:rPr>
              <a:t> on each other(i.e. </a:t>
            </a:r>
            <a:r>
              <a:rPr lang="en-US" sz="2000" b="1" i="0" dirty="0">
                <a:solidFill>
                  <a:srgbClr val="273239"/>
                </a:solidFill>
                <a:effectLst/>
                <a:latin typeface="urw-din"/>
              </a:rPr>
              <a:t>name → age </a:t>
            </a:r>
            <a:r>
              <a:rPr lang="en-US" sz="2000" b="0" i="0" dirty="0">
                <a:solidFill>
                  <a:srgbClr val="273239"/>
                </a:solidFill>
                <a:effectLst/>
                <a:latin typeface="urw-din"/>
              </a:rPr>
              <a:t>or</a:t>
            </a:r>
            <a:r>
              <a:rPr lang="en-US" sz="2000" b="1" i="0" dirty="0">
                <a:solidFill>
                  <a:srgbClr val="273239"/>
                </a:solidFill>
                <a:effectLst/>
                <a:latin typeface="urw-din"/>
              </a:rPr>
              <a:t> age → name doesn’t exist !</a:t>
            </a:r>
            <a:r>
              <a:rPr lang="en-US" sz="2000" b="0" i="0" dirty="0">
                <a:solidFill>
                  <a:srgbClr val="273239"/>
                </a:solidFill>
                <a:effectLst/>
                <a:latin typeface="urw-din"/>
              </a:rPr>
              <a:t>)</a:t>
            </a:r>
            <a:endParaRPr lang="en-IN" sz="2000" dirty="0"/>
          </a:p>
        </p:txBody>
      </p:sp>
      <p:graphicFrame>
        <p:nvGraphicFramePr>
          <p:cNvPr id="5" name="Table 4">
            <a:extLst>
              <a:ext uri="{FF2B5EF4-FFF2-40B4-BE49-F238E27FC236}">
                <a16:creationId xmlns:a16="http://schemas.microsoft.com/office/drawing/2014/main" id="{AD109810-21E9-4BC0-9DA0-303B1780D926}"/>
              </a:ext>
            </a:extLst>
          </p:cNvPr>
          <p:cNvGraphicFramePr>
            <a:graphicFrameLocks noGrp="1"/>
          </p:cNvGraphicFramePr>
          <p:nvPr>
            <p:extLst>
              <p:ext uri="{D42A27DB-BD31-4B8C-83A1-F6EECF244321}">
                <p14:modId xmlns:p14="http://schemas.microsoft.com/office/powerpoint/2010/main" val="3479828560"/>
              </p:ext>
            </p:extLst>
          </p:nvPr>
        </p:nvGraphicFramePr>
        <p:xfrm>
          <a:off x="4339243" y="4727171"/>
          <a:ext cx="2793075" cy="1981200"/>
        </p:xfrm>
        <a:graphic>
          <a:graphicData uri="http://schemas.openxmlformats.org/drawingml/2006/table">
            <a:tbl>
              <a:tblPr>
                <a:tableStyleId>{1FECB4D8-DB02-4DC6-A0A2-4F2EBAE1DC90}</a:tableStyleId>
              </a:tblPr>
              <a:tblGrid>
                <a:gridCol w="931025">
                  <a:extLst>
                    <a:ext uri="{9D8B030D-6E8A-4147-A177-3AD203B41FA5}">
                      <a16:colId xmlns:a16="http://schemas.microsoft.com/office/drawing/2014/main" val="2302009111"/>
                    </a:ext>
                  </a:extLst>
                </a:gridCol>
                <a:gridCol w="931025">
                  <a:extLst>
                    <a:ext uri="{9D8B030D-6E8A-4147-A177-3AD203B41FA5}">
                      <a16:colId xmlns:a16="http://schemas.microsoft.com/office/drawing/2014/main" val="3678894737"/>
                    </a:ext>
                  </a:extLst>
                </a:gridCol>
                <a:gridCol w="931025">
                  <a:extLst>
                    <a:ext uri="{9D8B030D-6E8A-4147-A177-3AD203B41FA5}">
                      <a16:colId xmlns:a16="http://schemas.microsoft.com/office/drawing/2014/main" val="1991886812"/>
                    </a:ext>
                  </a:extLst>
                </a:gridCol>
              </a:tblGrid>
              <a:tr h="185694">
                <a:tc>
                  <a:txBody>
                    <a:bodyPr/>
                    <a:lstStyle/>
                    <a:p>
                      <a:pPr algn="l" fontAlgn="base"/>
                      <a:r>
                        <a:rPr lang="en-IN" sz="1400" b="0">
                          <a:effectLst/>
                        </a:rPr>
                        <a:t>roll_no</a:t>
                      </a:r>
                    </a:p>
                  </a:txBody>
                  <a:tcPr marL="76200" marR="76200" marT="76200" marB="76200" anchor="ctr"/>
                </a:tc>
                <a:tc>
                  <a:txBody>
                    <a:bodyPr/>
                    <a:lstStyle/>
                    <a:p>
                      <a:pPr algn="l" fontAlgn="base"/>
                      <a:r>
                        <a:rPr lang="en-IN" sz="1400" b="0">
                          <a:effectLst/>
                        </a:rPr>
                        <a:t>name</a:t>
                      </a:r>
                    </a:p>
                  </a:txBody>
                  <a:tcPr marL="76200" marR="76200" marT="76200" marB="76200" anchor="ctr"/>
                </a:tc>
                <a:tc>
                  <a:txBody>
                    <a:bodyPr/>
                    <a:lstStyle/>
                    <a:p>
                      <a:pPr algn="l" fontAlgn="base"/>
                      <a:r>
                        <a:rPr lang="en-IN" sz="1400" b="0">
                          <a:effectLst/>
                        </a:rPr>
                        <a:t>age </a:t>
                      </a:r>
                    </a:p>
                  </a:txBody>
                  <a:tcPr marL="76200" marR="76200" marT="76200" marB="76200" anchor="ctr"/>
                </a:tc>
                <a:extLst>
                  <a:ext uri="{0D108BD9-81ED-4DB2-BD59-A6C34878D82A}">
                    <a16:rowId xmlns:a16="http://schemas.microsoft.com/office/drawing/2014/main" val="2408397193"/>
                  </a:ext>
                </a:extLst>
              </a:tr>
              <a:tr h="0">
                <a:tc>
                  <a:txBody>
                    <a:bodyPr/>
                    <a:lstStyle/>
                    <a:p>
                      <a:pPr algn="l" fontAlgn="base"/>
                      <a:r>
                        <a:rPr lang="en-IN" sz="1250" b="0" dirty="0">
                          <a:effectLst/>
                        </a:rPr>
                        <a:t>42</a:t>
                      </a:r>
                    </a:p>
                  </a:txBody>
                  <a:tcPr marL="76200" marR="76200" marT="106680" marB="106680" anchor="ctr"/>
                </a:tc>
                <a:tc>
                  <a:txBody>
                    <a:bodyPr/>
                    <a:lstStyle/>
                    <a:p>
                      <a:pPr algn="l" fontAlgn="base"/>
                      <a:r>
                        <a:rPr lang="en-IN" sz="1250" b="0">
                          <a:effectLst/>
                        </a:rPr>
                        <a:t>abc</a:t>
                      </a:r>
                    </a:p>
                  </a:txBody>
                  <a:tcPr marL="76200" marR="76200" marT="106680" marB="106680" anchor="ctr"/>
                </a:tc>
                <a:tc>
                  <a:txBody>
                    <a:bodyPr/>
                    <a:lstStyle/>
                    <a:p>
                      <a:pPr algn="l" fontAlgn="base"/>
                      <a:r>
                        <a:rPr lang="en-IN" sz="1250" b="0" dirty="0">
                          <a:effectLst/>
                        </a:rPr>
                        <a:t>17 </a:t>
                      </a:r>
                    </a:p>
                  </a:txBody>
                  <a:tcPr marL="76200" marR="76200" marT="106680" marB="106680" anchor="ctr"/>
                </a:tc>
                <a:extLst>
                  <a:ext uri="{0D108BD9-81ED-4DB2-BD59-A6C34878D82A}">
                    <a16:rowId xmlns:a16="http://schemas.microsoft.com/office/drawing/2014/main" val="38412614"/>
                  </a:ext>
                </a:extLst>
              </a:tr>
              <a:tr h="0">
                <a:tc>
                  <a:txBody>
                    <a:bodyPr/>
                    <a:lstStyle/>
                    <a:p>
                      <a:pPr algn="l" fontAlgn="base"/>
                      <a:r>
                        <a:rPr lang="en-IN" sz="1250" b="0">
                          <a:effectLst/>
                        </a:rPr>
                        <a:t>43</a:t>
                      </a:r>
                    </a:p>
                  </a:txBody>
                  <a:tcPr marL="76200" marR="76200" marT="106680" marB="106680" anchor="ctr"/>
                </a:tc>
                <a:tc>
                  <a:txBody>
                    <a:bodyPr/>
                    <a:lstStyle/>
                    <a:p>
                      <a:pPr algn="l" fontAlgn="base"/>
                      <a:r>
                        <a:rPr lang="en-IN" sz="1250" b="0">
                          <a:effectLst/>
                        </a:rPr>
                        <a:t>pqr</a:t>
                      </a:r>
                    </a:p>
                  </a:txBody>
                  <a:tcPr marL="76200" marR="76200" marT="106680" marB="106680" anchor="ctr"/>
                </a:tc>
                <a:tc>
                  <a:txBody>
                    <a:bodyPr/>
                    <a:lstStyle/>
                    <a:p>
                      <a:pPr algn="l" fontAlgn="base"/>
                      <a:r>
                        <a:rPr lang="en-IN" sz="1250" b="0">
                          <a:effectLst/>
                        </a:rPr>
                        <a:t>18</a:t>
                      </a:r>
                    </a:p>
                  </a:txBody>
                  <a:tcPr marL="76200" marR="76200" marT="106680" marB="106680" anchor="ctr"/>
                </a:tc>
                <a:extLst>
                  <a:ext uri="{0D108BD9-81ED-4DB2-BD59-A6C34878D82A}">
                    <a16:rowId xmlns:a16="http://schemas.microsoft.com/office/drawing/2014/main" val="1365833434"/>
                  </a:ext>
                </a:extLst>
              </a:tr>
              <a:tr h="0">
                <a:tc>
                  <a:txBody>
                    <a:bodyPr/>
                    <a:lstStyle/>
                    <a:p>
                      <a:pPr algn="l" fontAlgn="base"/>
                      <a:r>
                        <a:rPr lang="en-IN" sz="1250" b="0">
                          <a:effectLst/>
                        </a:rPr>
                        <a:t>44</a:t>
                      </a:r>
                    </a:p>
                  </a:txBody>
                  <a:tcPr marL="76200" marR="76200" marT="106680" marB="106680" anchor="ctr"/>
                </a:tc>
                <a:tc>
                  <a:txBody>
                    <a:bodyPr/>
                    <a:lstStyle/>
                    <a:p>
                      <a:pPr algn="l" fontAlgn="base"/>
                      <a:r>
                        <a:rPr lang="en-IN" sz="1250" b="0">
                          <a:effectLst/>
                        </a:rPr>
                        <a:t>xyz</a:t>
                      </a:r>
                    </a:p>
                  </a:txBody>
                  <a:tcPr marL="76200" marR="76200" marT="106680" marB="106680" anchor="ctr"/>
                </a:tc>
                <a:tc>
                  <a:txBody>
                    <a:bodyPr/>
                    <a:lstStyle/>
                    <a:p>
                      <a:pPr algn="l" fontAlgn="base"/>
                      <a:r>
                        <a:rPr lang="en-IN" sz="1250" b="0">
                          <a:effectLst/>
                        </a:rPr>
                        <a:t>18</a:t>
                      </a:r>
                    </a:p>
                  </a:txBody>
                  <a:tcPr marL="76200" marR="76200" marT="106680" marB="106680" anchor="ctr"/>
                </a:tc>
                <a:extLst>
                  <a:ext uri="{0D108BD9-81ED-4DB2-BD59-A6C34878D82A}">
                    <a16:rowId xmlns:a16="http://schemas.microsoft.com/office/drawing/2014/main" val="540989091"/>
                  </a:ext>
                </a:extLst>
              </a:tr>
              <a:tr h="0">
                <a:tc>
                  <a:txBody>
                    <a:bodyPr/>
                    <a:lstStyle/>
                    <a:p>
                      <a:pPr algn="l" fontAlgn="base"/>
                      <a:r>
                        <a:rPr lang="en-IN" sz="1250" b="0">
                          <a:effectLst/>
                        </a:rPr>
                        <a:t>45</a:t>
                      </a:r>
                    </a:p>
                  </a:txBody>
                  <a:tcPr marL="76200" marR="76200" marT="106680" marB="106680" anchor="ctr"/>
                </a:tc>
                <a:tc>
                  <a:txBody>
                    <a:bodyPr/>
                    <a:lstStyle/>
                    <a:p>
                      <a:pPr algn="l" fontAlgn="base"/>
                      <a:r>
                        <a:rPr lang="en-IN" sz="1250" b="0">
                          <a:effectLst/>
                        </a:rPr>
                        <a:t>abc</a:t>
                      </a:r>
                    </a:p>
                  </a:txBody>
                  <a:tcPr marL="76200" marR="76200" marT="106680" marB="106680" anchor="ctr"/>
                </a:tc>
                <a:tc>
                  <a:txBody>
                    <a:bodyPr/>
                    <a:lstStyle/>
                    <a:p>
                      <a:pPr algn="l" fontAlgn="base"/>
                      <a:r>
                        <a:rPr lang="en-IN" sz="1250" b="0" dirty="0">
                          <a:effectLst/>
                        </a:rPr>
                        <a:t>19</a:t>
                      </a:r>
                    </a:p>
                  </a:txBody>
                  <a:tcPr marL="76200" marR="76200" marT="106680" marB="106680" anchor="ctr"/>
                </a:tc>
                <a:extLst>
                  <a:ext uri="{0D108BD9-81ED-4DB2-BD59-A6C34878D82A}">
                    <a16:rowId xmlns:a16="http://schemas.microsoft.com/office/drawing/2014/main" val="3553066029"/>
                  </a:ext>
                </a:extLst>
              </a:tr>
            </a:tbl>
          </a:graphicData>
        </a:graphic>
      </p:graphicFrame>
    </p:spTree>
    <p:extLst>
      <p:ext uri="{BB962C8B-B14F-4D97-AF65-F5344CB8AC3E}">
        <p14:creationId xmlns:p14="http://schemas.microsoft.com/office/powerpoint/2010/main" val="467244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4679</TotalTime>
  <Words>2727</Words>
  <Application>Microsoft Office PowerPoint</Application>
  <PresentationFormat>Widescreen</PresentationFormat>
  <Paragraphs>292</Paragraphs>
  <Slides>78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Arial</vt:lpstr>
      <vt:lpstr>Calibri</vt:lpstr>
      <vt:lpstr>Calibri Light</vt:lpstr>
      <vt:lpstr>erdana</vt:lpstr>
      <vt:lpstr>inter-bold</vt:lpstr>
      <vt:lpstr>inter-regular</vt:lpstr>
      <vt:lpstr>NotoSansSymbols</vt:lpstr>
      <vt:lpstr>Roboto-Regular</vt:lpstr>
      <vt:lpstr>Times New Roman</vt:lpstr>
      <vt:lpstr>urw-din</vt:lpstr>
      <vt:lpstr>Office Theme</vt:lpstr>
      <vt:lpstr>Relational database design</vt:lpstr>
      <vt:lpstr>Functional Dependency</vt:lpstr>
      <vt:lpstr>PowerPoint Presentation</vt:lpstr>
      <vt:lpstr>PowerPoint Presentation</vt:lpstr>
      <vt:lpstr>PowerPoint Presentation</vt:lpstr>
      <vt:lpstr>Types of Functional dependency</vt:lpstr>
      <vt:lpstr>1. Trivial functional dependency</vt:lpstr>
      <vt:lpstr>2. Non- trivial functional dependency</vt:lpstr>
      <vt:lpstr>3. Multivalued Functional Dependency.</vt:lpstr>
      <vt:lpstr>4. Transitive Functional Dependency.</vt:lpstr>
      <vt:lpstr>PowerPoint Presentation</vt:lpstr>
      <vt:lpstr>PowerPoint Presentation</vt:lpstr>
      <vt:lpstr>PowerPoint Presentation</vt:lpstr>
      <vt:lpstr>PowerPoint Presentation</vt:lpstr>
      <vt:lpstr>Attribute Closure</vt:lpstr>
      <vt:lpstr>Closure of Attribute</vt:lpstr>
      <vt:lpstr>PowerPoint Presentation</vt:lpstr>
      <vt:lpstr>PowerPoint Presentation</vt:lpstr>
      <vt:lpstr>PowerPoint Presentation</vt:lpstr>
      <vt:lpstr>Finding the Keys Using Closure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Armstrong axioms</vt:lpstr>
      <vt:lpstr>Armstrong’s Axioms has two different set of rules</vt:lpstr>
      <vt:lpstr>Reflexivity Rule</vt:lpstr>
      <vt:lpstr>Augmentation Rule</vt:lpstr>
      <vt:lpstr>Transitive Rule</vt:lpstr>
      <vt:lpstr>Union Rule</vt:lpstr>
      <vt:lpstr>Decomposition Rule</vt:lpstr>
      <vt:lpstr>Pseudo transitive Rule</vt:lpstr>
      <vt:lpstr>Composition</vt:lpstr>
      <vt:lpstr>Normalization</vt:lpstr>
      <vt:lpstr>PowerPoint Presentation</vt:lpstr>
      <vt:lpstr>PowerPoint Presentation</vt:lpstr>
      <vt:lpstr>PowerPoint Presentation</vt:lpstr>
      <vt:lpstr>Types of Normal Forms</vt:lpstr>
      <vt:lpstr>PowerPoint Presentation</vt:lpstr>
      <vt:lpstr>First normal form (1NF)</vt:lpstr>
      <vt:lpstr>PowerPoint Presentation</vt:lpstr>
      <vt:lpstr>PowerPoint Presentation</vt:lpstr>
      <vt:lpstr>Second normal form (2NF)</vt:lpstr>
      <vt:lpstr>PowerPoint Presentation</vt:lpstr>
      <vt:lpstr>PowerPoint Presentation</vt:lpstr>
      <vt:lpstr>PowerPoint Presentation</vt:lpstr>
      <vt:lpstr>PowerPoint Presentation</vt:lpstr>
      <vt:lpstr>Third Normal form (3NF)</vt:lpstr>
      <vt:lpstr>PowerPoint Presentation</vt:lpstr>
      <vt:lpstr>PowerPoint Presentation</vt:lpstr>
      <vt:lpstr>PowerPoint Presentation</vt:lpstr>
      <vt:lpstr>PowerPoint Presentation</vt:lpstr>
      <vt:lpstr>Types of Decomposition</vt:lpstr>
      <vt:lpstr>Lossless Decomposition</vt:lpstr>
      <vt:lpstr>Lossless join decomposition/ non – additive:</vt:lpstr>
      <vt:lpstr>PowerPoint Presentation</vt:lpstr>
      <vt:lpstr>PowerPoint Presentation</vt:lpstr>
      <vt:lpstr>Example</vt:lpstr>
      <vt:lpstr>Using functional dependency</vt:lpstr>
      <vt:lpstr>Dependency preserving Decomposition</vt:lpstr>
      <vt:lpstr>Example</vt:lpstr>
      <vt:lpstr>PowerPoint Presentation</vt:lpstr>
      <vt:lpstr>Example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 design</dc:title>
  <dc:creator>Kinjal Gautam</dc:creator>
  <cp:lastModifiedBy>Kinjal Gautam</cp:lastModifiedBy>
  <cp:revision>19</cp:revision>
  <dcterms:created xsi:type="dcterms:W3CDTF">2021-12-08T04:56:49Z</dcterms:created>
  <dcterms:modified xsi:type="dcterms:W3CDTF">2022-01-05T16:01:10Z</dcterms:modified>
</cp:coreProperties>
</file>